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89" r:id="rId5"/>
    <p:sldId id="265" r:id="rId6"/>
    <p:sldId id="290" r:id="rId7"/>
    <p:sldId id="266" r:id="rId8"/>
    <p:sldId id="267" r:id="rId9"/>
    <p:sldId id="298" r:id="rId10"/>
    <p:sldId id="291" r:id="rId11"/>
    <p:sldId id="293" r:id="rId12"/>
    <p:sldId id="302" r:id="rId13"/>
    <p:sldId id="303" r:id="rId14"/>
    <p:sldId id="294" r:id="rId15"/>
    <p:sldId id="295" r:id="rId16"/>
    <p:sldId id="296" r:id="rId17"/>
    <p:sldId id="297" r:id="rId18"/>
    <p:sldId id="271" r:id="rId19"/>
    <p:sldId id="281" r:id="rId20"/>
    <p:sldId id="273" r:id="rId21"/>
    <p:sldId id="274" r:id="rId22"/>
    <p:sldId id="272" r:id="rId23"/>
    <p:sldId id="275" r:id="rId24"/>
    <p:sldId id="261" r:id="rId25"/>
    <p:sldId id="280" r:id="rId26"/>
    <p:sldId id="262" r:id="rId27"/>
    <p:sldId id="263" r:id="rId28"/>
    <p:sldId id="264" r:id="rId29"/>
    <p:sldId id="30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5500" autoAdjust="0"/>
  </p:normalViewPr>
  <p:slideViewPr>
    <p:cSldViewPr snapToGrid="0">
      <p:cViewPr varScale="1">
        <p:scale>
          <a:sx n="79" d="100"/>
          <a:sy n="79" d="100"/>
        </p:scale>
        <p:origin x="68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1T01:10:48.9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1202 4 24575,'-52'-1'0,"28"-1"0,0 2 0,0 0 0,0 2 0,0 0 0,0 2 0,1 0 0,-33 12 0,52-15 0,-156 69 0,136-57 0,-1 1 0,2 1 0,0 1 0,-26 23 0,37-24 0,0 0 0,2 0 0,0 1 0,0 0 0,1 1 0,-11 32 0,7-20 0,-37 82 0,46-101 0,0 0 0,0 0 0,1 1 0,1 0 0,-1-1 0,2 1 0,-1 0 0,2 0 0,0 17 0,0-11 0,-1 0 0,-1 0 0,-3 18 0,-4 15 0,2 1 0,3 0 0,2 0 0,6 69 0,-1-4 0,-6 22 0,6 152 0,22-109 0,-10-80 0,-10-73 0,-1 1 0,1 32 0,-4-46 0,1-1 0,1 1 0,0-1 0,0 0 0,11 25 0,-8-23 0,-1 0 0,0-1 0,-1 2 0,2 22 0,23 201 0,-4-79 0,-14-98 0,-5-37 0,-2 1 0,3 44 0,-7-44 0,1 0 0,2-1 0,8 39 0,16 68 0,-14-66 0,7 114 0,-15-119 0,-1-36 0,1-1 0,12 39 0,-10-42 0,-1 1 0,-1 0 0,3 35 0,-6 368 0,-4-210 0,1-194 0,-2 0 0,-8 39 0,-1-4 0,5-7 0,-3 1 0,-2-1 0,-21 55 0,25-83 0,2 1 0,-6 37 0,2-12 0,-16 86 0,-1 43 0,23-151 0,-2-1 0,-1 1 0,-1-1 0,-12 26 0,16-39 0,0 1 0,0-1 0,1 1 0,1 0 0,-1 19 0,2-20 0,-1 1 0,1-1 0,-2 0 0,0 0 0,0 0 0,-8 16 0,0-1 0,1 0 0,1 1 0,2 1 0,-7 42 0,8-36 0,-2 1 0,-16 46 0,20-71 0,-7 16 0,-25 48 0,29-60 0,0 0 0,1 0 0,1 1 0,1-1 0,-5 28 0,6-24 0,-1-1 0,0 0 0,-2 0 0,-9 20 0,-53 130 0,60-146 0,1 0 0,1 0 0,-5 31 0,8-33 0,-1 1 0,-1-1 0,-2 0 0,-12 30 0,-19 35 0,27-57 0,-1 0 0,-30 49 0,23-55 0,9-8 0,32-25 0,-12 5 0,0 1 0,0 1 0,1-1 0,0 2 0,0-1 0,0 2 0,0 0 0,0 0 0,13 0 0,21 0 0,45 5 0,-19 0 0,-60-3 0,0 0 0,0 1 0,1 0 0,-1 1 0,0 0 0,0 1 0,0 0 0,-1 1 0,1 0 0,-1 1 0,0 0 0,0 1 0,11 8 0,83 45 0,-67-32 0,-2 2 0,-1 1 0,29 35 0,-45-42 0,-1 0 0,-1 2 0,19 40 0,-10-18 0,-4-13 0,-15-24 0,0 0 0,0 0 0,-1 0 0,0 1 0,0-1 0,-2 1 0,1 0 0,3 19 0,5 52 0,-6-50 0,-1 1 0,0 33 0,-7 496 0,1-542 0,-1 1 0,-8 34 0,5-33 0,1 0 0,0 24 0,3 22 0,2-36 0,-2 1 0,-1-1 0,-11 56 0,-15 98 0,23-153 0,1 1 0,2 0 0,4 62 0,-3 44 0,-26-6 0,17-80 0,4-26 0,1 1 0,-1 46 0,7 1049 0,1-1103 0,0-1 0,2 0 0,0-1 0,1 1 0,1-1 0,1 0 0,0 0 0,18 30 0,6 21 0,-24-51 0,1 1 0,1-1 0,1 0 0,1-1 0,0 0 0,27 32 0,-5-12 0,-26-29 0,1 0 0,0 0 0,0 0 0,0-1 0,1 0 0,1-1 0,16 10 0,-14-9 0,0 0 0,0 1 0,14 14 0,1 0 0,-17-14 0,-1 1 0,0 0 0,0 1 0,9 15 0,22 26 0,-1-2-14,-36-43-76,1 0-1,1 0 1,-1-1 0,1 0 0,0 0 0,0 0 0,1-1 0,0 1 0,0-1 0,0-1 0,1 1 0,-1-1 0,1 0 0,10 4 0,2-4-6736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A1166-3BCD-4386-9F8B-A40BFAF40D64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9F255-8BE1-4981-9691-CDC4AB3FF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85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Lọc theo nội dung (Content-based Filtering) là phương pháp gợi ý dựa trên việc phân tích đặc trưng của sản phẩm và hồ sơ sở thích của người dùng.Thuật toán cố gắng trả lời câu hỏi: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vi-V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“Người dùng đã thích sản phẩm X trước đây → vậy sản phẩm nào có nội dung tương tự X?”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9F255-8BE1-4981-9691-CDC4AB3FFA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29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EB8C8-83D6-C46F-4381-C17DB8D16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CE5864-39C0-F8B5-EEF4-8EC3B33A56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A6CE58-B8A0-E582-0C28-02368A747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Lọc theo nội dung (Content-based Filtering) là phương pháp gợi ý dựa trên việc phân tích đặc trưng của sản phẩm và hồ sơ sở thích của người dùng.Thuật toán cố gắng trả lời câu hỏi: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vi-V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“Người dùng đã thích sản phẩm X trước đây → vậy sản phẩm nào có nội dung tương tự X?”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5856D-519C-1C66-C14B-A1200C84D6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9F255-8BE1-4981-9691-CDC4AB3FFA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97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Những người dùng có hành vi giống nhau thường thích những sản phẩm giống nhau</a:t>
            </a:r>
            <a:endParaRPr lang="en-US" dirty="0"/>
          </a:p>
          <a:p>
            <a:r>
              <a:rPr lang="vi-VN" dirty="0"/>
              <a:t>Những sản phẩm được người dùng đánh giá giống nhau thì có khả năng được mua cùng nhau.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9F255-8BE1-4981-9691-CDC4AB3FFA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80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75597-4BB2-F300-8EEB-12C0FB545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697CFA-A8FB-0F52-F231-785269858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14B17-A31A-D510-7FBA-C26396E0DA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Những người dùng có hành vi giống nhau thường thích những sản phẩm giống nhau</a:t>
            </a:r>
            <a:endParaRPr lang="en-US" dirty="0"/>
          </a:p>
          <a:p>
            <a:r>
              <a:rPr lang="vi-VN" dirty="0"/>
              <a:t>Những sản phẩm được người dùng đánh giá giống nhau thì có khả năng được mua cùng nhau.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C622F-C91A-F6B5-80CC-489E55388F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9F255-8BE1-4981-9691-CDC4AB3FFA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25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Giao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order service </a:t>
            </a:r>
            <a:r>
              <a:rPr lang="en-US" dirty="0" err="1"/>
              <a:t>và</a:t>
            </a:r>
            <a:r>
              <a:rPr lang="en-US" dirty="0"/>
              <a:t> warehouse service </a:t>
            </a:r>
            <a:r>
              <a:rPr lang="en-US" dirty="0" err="1"/>
              <a:t>thông</a:t>
            </a:r>
            <a:r>
              <a:rPr lang="en-US" dirty="0"/>
              <a:t> qua message queue </a:t>
            </a:r>
            <a:r>
              <a:rPr lang="en-US" dirty="0" err="1"/>
              <a:t>kafka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9F255-8BE1-4981-9691-CDC4AB3FFA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92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30E0F-102E-EA80-6D9E-18BA0AB0D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228591-39DA-0800-8ECF-88459FECF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8B9F5B-A31F-09C2-BD4F-B57E6FECE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Giao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order service </a:t>
            </a:r>
            <a:r>
              <a:rPr lang="en-US" dirty="0" err="1"/>
              <a:t>và</a:t>
            </a:r>
            <a:r>
              <a:rPr lang="en-US" dirty="0"/>
              <a:t> warehouse service </a:t>
            </a:r>
            <a:r>
              <a:rPr lang="en-US" dirty="0" err="1"/>
              <a:t>thông</a:t>
            </a:r>
            <a:r>
              <a:rPr lang="en-US" dirty="0"/>
              <a:t> qua message queue </a:t>
            </a:r>
            <a:r>
              <a:rPr lang="en-US" dirty="0" err="1"/>
              <a:t>kafka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01517-8E14-29C2-BB3A-1E40954794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99F255-8BE1-4981-9691-CDC4AB3FFA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46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89C8-5562-A9F9-61A0-145987F01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06A202-03BC-AC15-F1AA-ACCFF0ABF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620AE-51DF-6581-3D6D-E883AB755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C4754-7C41-4FFB-BD77-A610C14BC033}" type="datetime1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B245B-CEA3-7786-0C92-70B49D5E0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8C5B4-CCC4-A50F-D74E-DF7EC70E7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70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61483-2644-7441-93C8-945CA3435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82B7AA-7984-9439-B824-E4D283662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5C1B7-6A67-ED30-8847-E8AD58787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5B974-C606-4A0E-B8A8-66EEC5E7AF42}" type="datetime1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2FF83-EF8A-FD5C-4614-CED2CCEEE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D1797-4D7F-324F-D68E-D4F8B6748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97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5DA56F-FA48-C8C4-5E68-35138358E2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E721B0-E62A-B792-FA5D-8C2C4B75E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E2006-B0F6-6FFB-6552-B3149D245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72D78-FAFA-46DD-A516-4D52BD2FB4AA}" type="datetime1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3EBC6-1ED2-0424-8052-F63973FEA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C2D22-5046-DE7B-D176-ACC4F34EF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43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DE8B7-45A6-A804-9A6A-A4ADDEF3B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EC793-819D-73F8-E9C2-5FD479229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E0993-B890-B506-3A67-309FDA000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9C5AB-6B29-4596-9A7B-F965498F763A}" type="datetime1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6CBD1-3D22-7160-0F6A-1CA09BA89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B2170-0B63-012C-19EA-34ACFB07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4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CC62-B214-C0F6-13B3-61FF6D9D1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83222-E32D-4586-A6E1-338870C25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BDED3-9E83-72EF-5333-0B58BC91E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B792E-B454-4862-9DE6-411156F566E3}" type="datetime1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66820-817B-6F1E-D852-F40E980B6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D34AC-34E5-E1E4-4374-7B79A9CDD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01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72518-BB04-AFFE-B743-EEFA67C0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3FBF5-4556-CE8B-D10E-229E0C6A11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B4B91-55BA-8A55-8E6C-C7512DCA6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F0095-7846-C886-4E69-001BDC490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23AB5-1FF9-4343-9CEA-E166D581D8B9}" type="datetime1">
              <a:rPr lang="en-US" smtClean="0"/>
              <a:t>12/29/2025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B3C48-E909-63B5-E1F1-6ED65DBB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D81EC-2B32-DD28-929B-65EAD1D8A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82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9EF1-77FC-AC9B-7FBB-75DA9B710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F09C1-C186-807D-A6CA-9DB087FD0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059120-55E7-4375-F62E-E77D9BC77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0690AC-7399-8037-EA59-D5D6A3BA45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FD609B-A481-F01E-E961-5DB9E1490B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83C1A1-FB8A-BEF2-AD79-457215419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A8C3B-D3D2-4385-866D-6646D4467D3A}" type="datetime1">
              <a:rPr lang="en-US" smtClean="0"/>
              <a:t>12/29/2025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33F978-2E75-F278-DCFC-D2ACEA57C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F3DE97-290D-8145-B0F9-A7CC71C12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61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A969-0528-CCBB-6FED-19E139EFE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0B419D-F0A5-2607-513B-08EF803DC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5C751-F627-40C1-98C7-8DD2CE073547}" type="datetime1">
              <a:rPr lang="en-US" smtClean="0"/>
              <a:t>12/29/2025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7117D-A9CF-BBED-3D83-20705DBE5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51E5E2-8D6D-774E-5C1B-581F20BA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07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C29A2-8D1E-AB0A-E98B-FAA494EE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4B000-A97E-478D-AEE4-22D812DC352A}" type="datetime1">
              <a:rPr lang="en-US" smtClean="0"/>
              <a:t>12/29/2025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F05C98-EDBA-6B2B-E6A4-A176779A9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6C1B3-2E63-348A-F38B-F4D2F703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17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1903-CC41-C0F0-E6D9-020E57CBB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5A5C9-7DAA-FE0F-3A46-3F8DF84A1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97E95-EAC2-8E21-58C9-84E363FD7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7E12E-B6DE-CB59-23CA-C67220518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88D85-F793-47A4-8265-A3874553B075}" type="datetime1">
              <a:rPr lang="en-US" smtClean="0"/>
              <a:t>12/29/2025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47FC9-1D3B-5889-E167-DD1B46E3E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E01B8-07D9-3B1F-F22D-6797CC2CF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32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E4A96-5D70-C534-7401-6AB9DA8BC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4A1528-767E-C803-C24E-88A8C3C68D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4D4986-C04B-A7DA-2C6E-43671A87D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0FCBDB-BD6E-88DB-E542-077C4E9CB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3A103-49C8-4B05-9D1C-BBA37EFD9802}" type="datetime1">
              <a:rPr lang="en-US" smtClean="0"/>
              <a:t>12/29/2025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9995B-C887-D3DB-B323-31C7B45A5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01DBF-F2CE-4A5E-9D97-9FE7AC26B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28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0958BC-48BD-81FE-C428-379787E9D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01C4F-847A-ECA0-313B-973D8E702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EC932-F8E9-21BA-E81D-02E1072820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FC69B-ABD0-4E26-9D1B-8645144FDD1F}" type="datetime1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1A456-5C42-92F4-F0D2-9B3B440F9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2C076-FA62-3AE2-029F-3C5AEF3A2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75F5F-C06F-456E-9D93-7924D332E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8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0.png"/><Relationship Id="rId4" Type="http://schemas.openxmlformats.org/officeDocument/2006/relationships/customXml" Target="../ink/ink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oxFonggg · GitHub">
            <a:extLst>
              <a:ext uri="{FF2B5EF4-FFF2-40B4-BE49-F238E27FC236}">
                <a16:creationId xmlns:a16="http://schemas.microsoft.com/office/drawing/2014/main" id="{7CFED47F-9E93-2A6F-9C55-1C714CBF2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02" y="258375"/>
            <a:ext cx="1293196" cy="16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15BBA6-A26D-FD35-B378-A4AA9F972938}"/>
              </a:ext>
            </a:extLst>
          </p:cNvPr>
          <p:cNvSpPr txBox="1"/>
          <p:nvPr/>
        </p:nvSpPr>
        <p:spPr>
          <a:xfrm>
            <a:off x="2851279" y="521255"/>
            <a:ext cx="88959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3000" b="1" dirty="0">
                <a:latin typeface="Roboto" panose="02000000000000000000" pitchFamily="2" charset="0"/>
                <a:ea typeface="Roboto" panose="02000000000000000000" pitchFamily="2" charset="0"/>
              </a:rPr>
              <a:t>BỘ KHOA HỌC CÔNG NGHỆ</a:t>
            </a:r>
          </a:p>
          <a:p>
            <a:pPr algn="ctr"/>
            <a:r>
              <a:rPr lang="vi-VN" sz="3000" b="1" dirty="0">
                <a:latin typeface="Roboto" panose="02000000000000000000" pitchFamily="2" charset="0"/>
                <a:ea typeface="Roboto" panose="02000000000000000000" pitchFamily="2" charset="0"/>
              </a:rPr>
              <a:t>HỌC VIỆN CÔNG NGHỆ BƯU CHÍNH VIỄN THÔNG</a:t>
            </a:r>
            <a:endParaRPr lang="en-US" sz="3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464BD7-EAE0-AB73-C0A9-6C158F1985F2}"/>
              </a:ext>
            </a:extLst>
          </p:cNvPr>
          <p:cNvSpPr txBox="1"/>
          <p:nvPr/>
        </p:nvSpPr>
        <p:spPr>
          <a:xfrm>
            <a:off x="1" y="2278790"/>
            <a:ext cx="12192000" cy="689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3600" b="1" kern="1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BÁO CÁO ĐỒ ÁN </a:t>
            </a:r>
            <a:r>
              <a:rPr lang="en-US" sz="3600" b="1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TỐT NGHIỆP ĐẠI HỌC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ED9613-D226-EDB7-3635-3EB22FD80615}"/>
              </a:ext>
            </a:extLst>
          </p:cNvPr>
          <p:cNvSpPr txBox="1"/>
          <p:nvPr/>
        </p:nvSpPr>
        <p:spPr>
          <a:xfrm>
            <a:off x="0" y="3416411"/>
            <a:ext cx="12192000" cy="586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algn="ctr">
              <a:lnSpc>
                <a:spcPct val="115000"/>
              </a:lnSpc>
              <a:spcBef>
                <a:spcPts val="600"/>
              </a:spcBef>
              <a:spcAft>
                <a:spcPts val="800"/>
              </a:spcAft>
              <a:buNone/>
            </a:pPr>
            <a:r>
              <a:rPr lang="en-US" sz="3000" b="1" i="1" kern="100" dirty="0" err="1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Đề</a:t>
            </a:r>
            <a:r>
              <a:rPr lang="en-US" sz="3000" b="1" i="1" kern="100" dirty="0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000" b="1" i="1" kern="100" dirty="0" err="1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tài</a:t>
            </a:r>
            <a:r>
              <a:rPr lang="en-US" sz="3000" b="1" i="1" kern="100" dirty="0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: “ </a:t>
            </a:r>
            <a:r>
              <a:rPr lang="en-US" sz="3000" b="1" kern="100" dirty="0" err="1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Xây</a:t>
            </a:r>
            <a:r>
              <a:rPr lang="en-US" sz="3000" b="1" kern="100" dirty="0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000" b="1" kern="100" dirty="0" err="1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dựng</a:t>
            </a:r>
            <a:r>
              <a:rPr lang="en-US" sz="3000" b="1" kern="100" dirty="0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website </a:t>
            </a:r>
            <a:r>
              <a:rPr lang="en-US" sz="3000" b="1" kern="100" dirty="0" err="1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bán</a:t>
            </a:r>
            <a:r>
              <a:rPr lang="en-US" sz="3000" b="1" kern="100" dirty="0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000" b="1" kern="100" dirty="0" err="1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điện</a:t>
            </a:r>
            <a:r>
              <a:rPr lang="en-US" sz="3000" b="1" kern="100" dirty="0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000" b="1" kern="100" dirty="0" err="1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thoại</a:t>
            </a:r>
            <a:r>
              <a:rPr lang="en-US" sz="3000" b="1" kern="100" dirty="0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000" b="1" kern="100" dirty="0" err="1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tích</a:t>
            </a:r>
            <a:r>
              <a:rPr lang="en-US" sz="3000" b="1" kern="100" dirty="0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000" b="1" kern="100" dirty="0" err="1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hợp</a:t>
            </a:r>
            <a:r>
              <a:rPr lang="en-US" sz="3000" b="1" kern="100" dirty="0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000" b="1" kern="100" dirty="0" err="1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trí</a:t>
            </a:r>
            <a:r>
              <a:rPr lang="en-US" sz="3000" b="1" kern="100" dirty="0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000" b="1" kern="100" dirty="0" err="1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tuệ</a:t>
            </a:r>
            <a:r>
              <a:rPr lang="en-US" sz="3000" b="1" kern="100" dirty="0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000" b="1" kern="100" dirty="0" err="1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nhân</a:t>
            </a:r>
            <a:r>
              <a:rPr lang="en-US" sz="3000" b="1" kern="100" dirty="0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000" b="1" kern="100" dirty="0" err="1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tạo</a:t>
            </a:r>
            <a:r>
              <a:rPr lang="en-US" sz="3000" b="1" kern="100" dirty="0">
                <a:solidFill>
                  <a:srgbClr val="FF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”</a:t>
            </a:r>
            <a:endParaRPr lang="en-US" sz="3000" kern="100" dirty="0">
              <a:solidFill>
                <a:srgbClr val="FF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85FF95B-9C00-0517-EF42-348F7C7399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713267"/>
              </p:ext>
            </p:extLst>
          </p:nvPr>
        </p:nvGraphicFramePr>
        <p:xfrm>
          <a:off x="3463030" y="4348495"/>
          <a:ext cx="6254497" cy="204528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785827">
                  <a:extLst>
                    <a:ext uri="{9D8B030D-6E8A-4147-A177-3AD203B41FA5}">
                      <a16:colId xmlns:a16="http://schemas.microsoft.com/office/drawing/2014/main" val="827267924"/>
                    </a:ext>
                  </a:extLst>
                </a:gridCol>
                <a:gridCol w="253867">
                  <a:extLst>
                    <a:ext uri="{9D8B030D-6E8A-4147-A177-3AD203B41FA5}">
                      <a16:colId xmlns:a16="http://schemas.microsoft.com/office/drawing/2014/main" val="1437655885"/>
                    </a:ext>
                  </a:extLst>
                </a:gridCol>
                <a:gridCol w="3214803">
                  <a:extLst>
                    <a:ext uri="{9D8B030D-6E8A-4147-A177-3AD203B41FA5}">
                      <a16:colId xmlns:a16="http://schemas.microsoft.com/office/drawing/2014/main" val="3179143081"/>
                    </a:ext>
                  </a:extLst>
                </a:gridCol>
              </a:tblGrid>
              <a:tr h="340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Người</a:t>
                      </a:r>
                      <a:r>
                        <a:rPr lang="vi-VN" sz="1600" b="1" kern="1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hướng dẫn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600" b="1" kern="1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: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TS</a:t>
                      </a:r>
                      <a:r>
                        <a:rPr lang="vi-VN" sz="1600" b="1" kern="1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. NGUYỄN THỊ TUYẾT HẢI</a:t>
                      </a:r>
                      <a:endParaRPr lang="en-US" sz="1600" b="1" kern="100" dirty="0">
                        <a:solidFill>
                          <a:schemeClr val="tx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4730900"/>
                  </a:ext>
                </a:extLst>
              </a:tr>
              <a:tr h="340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Nhóm</a:t>
                      </a:r>
                      <a:endParaRPr lang="en-US" sz="16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:</a:t>
                      </a:r>
                      <a:endParaRPr lang="en-US" sz="16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C71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3677643"/>
                  </a:ext>
                </a:extLst>
              </a:tr>
              <a:tr h="340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Sinh</a:t>
                      </a:r>
                      <a:r>
                        <a:rPr lang="vi-VN" sz="1600" b="1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viên thực hiện 1</a:t>
                      </a:r>
                      <a:endParaRPr lang="en-US" sz="16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600" b="1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:</a:t>
                      </a:r>
                      <a:endParaRPr lang="en-US" sz="16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PHÙNG</a:t>
                      </a:r>
                      <a:r>
                        <a:rPr lang="vi-VN" sz="1600" b="1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ĐỨC MẠNH</a:t>
                      </a:r>
                      <a:endParaRPr lang="en-US" sz="16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7901311"/>
                  </a:ext>
                </a:extLst>
              </a:tr>
              <a:tr h="340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Sinh</a:t>
                      </a:r>
                      <a:r>
                        <a:rPr lang="vi-VN" sz="1600" b="1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viên thực hiện 2</a:t>
                      </a:r>
                      <a:endParaRPr lang="en-US" sz="16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600" b="1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:</a:t>
                      </a:r>
                      <a:endParaRPr lang="en-US" sz="1600" kern="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ĐẶNG</a:t>
                      </a:r>
                      <a:r>
                        <a:rPr lang="vi-VN" sz="1600" b="1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KHẮC TOẢN</a:t>
                      </a:r>
                      <a:endParaRPr lang="en-US" sz="16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0935015"/>
                  </a:ext>
                </a:extLst>
              </a:tr>
              <a:tr h="340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Mã</a:t>
                      </a:r>
                      <a:r>
                        <a:rPr lang="vi-VN" sz="1600" b="1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số sinh viên 1</a:t>
                      </a:r>
                      <a:endParaRPr lang="en-US" sz="1600" kern="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600" b="1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:</a:t>
                      </a:r>
                      <a:endParaRPr lang="en-US" sz="1600" kern="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N20DCCN040</a:t>
                      </a:r>
                      <a:endParaRPr lang="en-US" sz="16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2703680"/>
                  </a:ext>
                </a:extLst>
              </a:tr>
              <a:tr h="34088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Mã</a:t>
                      </a:r>
                      <a:r>
                        <a:rPr lang="vi-VN" sz="1600" b="1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số sinh viên 2</a:t>
                      </a:r>
                      <a:endParaRPr lang="en-US" sz="1600" kern="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vi-VN" sz="1600" b="1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:</a:t>
                      </a:r>
                      <a:endParaRPr lang="en-US" sz="1600" kern="10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N20DCCN067</a:t>
                      </a:r>
                      <a:endParaRPr lang="en-US" sz="160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155725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542EE1-BBF3-8896-9EFD-4DE9F153D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/>
              <a:t>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00154F-3E53-9112-44F4-474B15EB3431}"/>
              </a:ext>
            </a:extLst>
          </p:cNvPr>
          <p:cNvSpPr txBox="1"/>
          <p:nvPr/>
        </p:nvSpPr>
        <p:spPr>
          <a:xfrm>
            <a:off x="9717527" y="6043636"/>
            <a:ext cx="2239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TP. </a:t>
            </a:r>
            <a:r>
              <a:rPr lang="en-US" dirty="0" err="1"/>
              <a:t>Hồ</a:t>
            </a:r>
            <a:r>
              <a:rPr lang="en-US" dirty="0"/>
              <a:t> Chí Minh, 2025</a:t>
            </a:r>
          </a:p>
        </p:txBody>
      </p:sp>
    </p:spTree>
    <p:extLst>
      <p:ext uri="{BB962C8B-B14F-4D97-AF65-F5344CB8AC3E}">
        <p14:creationId xmlns:p14="http://schemas.microsoft.com/office/powerpoint/2010/main" val="335339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34189-CA56-4FDD-518F-F325459BC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05ADA3-54EE-5384-3381-59D74453C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311" y="1996019"/>
            <a:ext cx="6204770" cy="4651280"/>
          </a:xfrm>
          <a:prstGeom prst="rect">
            <a:avLst/>
          </a:prstGeom>
        </p:spPr>
      </p:pic>
      <p:pic>
        <p:nvPicPr>
          <p:cNvPr id="1026" name="Picture 2" descr="DooxFonggg · GitHub">
            <a:extLst>
              <a:ext uri="{FF2B5EF4-FFF2-40B4-BE49-F238E27FC236}">
                <a16:creationId xmlns:a16="http://schemas.microsoft.com/office/drawing/2014/main" id="{7311A19C-6011-A1E6-E9F4-B14533894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7" y="96450"/>
            <a:ext cx="389423" cy="4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4E4F61-E305-3466-D52A-137381D0B8D4}"/>
              </a:ext>
            </a:extLst>
          </p:cNvPr>
          <p:cNvSpPr txBox="1"/>
          <p:nvPr/>
        </p:nvSpPr>
        <p:spPr>
          <a:xfrm>
            <a:off x="723900" y="760596"/>
            <a:ext cx="8886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4.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Hệ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thống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chatbot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EFDFD7-F1D0-73FA-147C-E4B71F7EF82D}"/>
              </a:ext>
            </a:extLst>
          </p:cNvPr>
          <p:cNvSpPr/>
          <p:nvPr/>
        </p:nvSpPr>
        <p:spPr>
          <a:xfrm>
            <a:off x="876300" y="1530037"/>
            <a:ext cx="10953750" cy="1715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8E88E8-58A1-BA06-D6D6-69CDFF1EE9FA}"/>
              </a:ext>
            </a:extLst>
          </p:cNvPr>
          <p:cNvSpPr txBox="1"/>
          <p:nvPr/>
        </p:nvSpPr>
        <p:spPr>
          <a:xfrm>
            <a:off x="876300" y="1825303"/>
            <a:ext cx="10953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latin typeface="Roboto" panose="02000000000000000000" pitchFamily="2" charset="0"/>
                <a:ea typeface="Roboto" panose="02000000000000000000" pitchFamily="2" charset="0"/>
              </a:rPr>
              <a:t>1. Kỹ thuật RAG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C707C-91DD-5226-1438-21AD742C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14B010-FF2A-1791-3989-024841FD324C}"/>
              </a:ext>
            </a:extLst>
          </p:cNvPr>
          <p:cNvSpPr txBox="1"/>
          <p:nvPr/>
        </p:nvSpPr>
        <p:spPr>
          <a:xfrm>
            <a:off x="8103140" y="1068372"/>
            <a:ext cx="3726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>
                <a:latin typeface="Roboto" panose="02000000000000000000" pitchFamily="2" charset="0"/>
                <a:ea typeface="Roboto" panose="02000000000000000000" pitchFamily="2" charset="0"/>
              </a:rPr>
              <a:t>RAG và vector database</a:t>
            </a:r>
          </a:p>
        </p:txBody>
      </p:sp>
    </p:spTree>
    <p:extLst>
      <p:ext uri="{BB962C8B-B14F-4D97-AF65-F5344CB8AC3E}">
        <p14:creationId xmlns:p14="http://schemas.microsoft.com/office/powerpoint/2010/main" val="1193269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34189-CA56-4FDD-518F-F325459BC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oxFonggg · GitHub">
            <a:extLst>
              <a:ext uri="{FF2B5EF4-FFF2-40B4-BE49-F238E27FC236}">
                <a16:creationId xmlns:a16="http://schemas.microsoft.com/office/drawing/2014/main" id="{7311A19C-6011-A1E6-E9F4-B14533894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7" y="96450"/>
            <a:ext cx="389423" cy="4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4E4F61-E305-3466-D52A-137381D0B8D4}"/>
              </a:ext>
            </a:extLst>
          </p:cNvPr>
          <p:cNvSpPr txBox="1"/>
          <p:nvPr/>
        </p:nvSpPr>
        <p:spPr>
          <a:xfrm>
            <a:off x="723900" y="760596"/>
            <a:ext cx="8886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4.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Hệ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thống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chatbot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EFDFD7-F1D0-73FA-147C-E4B71F7EF82D}"/>
              </a:ext>
            </a:extLst>
          </p:cNvPr>
          <p:cNvSpPr/>
          <p:nvPr/>
        </p:nvSpPr>
        <p:spPr>
          <a:xfrm>
            <a:off x="876300" y="1530037"/>
            <a:ext cx="10953750" cy="1715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8E88E8-58A1-BA06-D6D6-69CDFF1EE9FA}"/>
              </a:ext>
            </a:extLst>
          </p:cNvPr>
          <p:cNvSpPr txBox="1"/>
          <p:nvPr/>
        </p:nvSpPr>
        <p:spPr>
          <a:xfrm>
            <a:off x="876300" y="1825303"/>
            <a:ext cx="10953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latin typeface="Roboto" panose="02000000000000000000" pitchFamily="2" charset="0"/>
                <a:ea typeface="Roboto" panose="02000000000000000000" pitchFamily="2" charset="0"/>
              </a:rPr>
              <a:t>2. Vector database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C707C-91DD-5226-1438-21AD742C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54E7B1-3A88-B935-C56B-27CD6A48C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393" y="2410711"/>
            <a:ext cx="7855213" cy="3713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75FA2F-81F3-BF5D-D75E-F697183EBC0B}"/>
              </a:ext>
            </a:extLst>
          </p:cNvPr>
          <p:cNvSpPr txBox="1"/>
          <p:nvPr/>
        </p:nvSpPr>
        <p:spPr>
          <a:xfrm>
            <a:off x="8103140" y="1068372"/>
            <a:ext cx="3726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>
                <a:latin typeface="Roboto" panose="02000000000000000000" pitchFamily="2" charset="0"/>
                <a:ea typeface="Roboto" panose="02000000000000000000" pitchFamily="2" charset="0"/>
              </a:rPr>
              <a:t>RAG và vector database</a:t>
            </a:r>
          </a:p>
        </p:txBody>
      </p:sp>
    </p:spTree>
    <p:extLst>
      <p:ext uri="{BB962C8B-B14F-4D97-AF65-F5344CB8AC3E}">
        <p14:creationId xmlns:p14="http://schemas.microsoft.com/office/powerpoint/2010/main" val="4177247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34189-CA56-4FDD-518F-F325459BC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oxFonggg · GitHub">
            <a:extLst>
              <a:ext uri="{FF2B5EF4-FFF2-40B4-BE49-F238E27FC236}">
                <a16:creationId xmlns:a16="http://schemas.microsoft.com/office/drawing/2014/main" id="{7311A19C-6011-A1E6-E9F4-B14533894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7" y="96450"/>
            <a:ext cx="389423" cy="4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4E4F61-E305-3466-D52A-137381D0B8D4}"/>
              </a:ext>
            </a:extLst>
          </p:cNvPr>
          <p:cNvSpPr txBox="1"/>
          <p:nvPr/>
        </p:nvSpPr>
        <p:spPr>
          <a:xfrm>
            <a:off x="723900" y="760596"/>
            <a:ext cx="8886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4.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Hệ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thống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chatbot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EFDFD7-F1D0-73FA-147C-E4B71F7EF82D}"/>
              </a:ext>
            </a:extLst>
          </p:cNvPr>
          <p:cNvSpPr/>
          <p:nvPr/>
        </p:nvSpPr>
        <p:spPr>
          <a:xfrm>
            <a:off x="876300" y="1530037"/>
            <a:ext cx="10953750" cy="1715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8E88E8-58A1-BA06-D6D6-69CDFF1EE9FA}"/>
              </a:ext>
            </a:extLst>
          </p:cNvPr>
          <p:cNvSpPr txBox="1"/>
          <p:nvPr/>
        </p:nvSpPr>
        <p:spPr>
          <a:xfrm>
            <a:off x="876300" y="1837813"/>
            <a:ext cx="10953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vi-VN" sz="2400" dirty="0">
                <a:latin typeface="Roboto" panose="02000000000000000000" pitchFamily="2" charset="0"/>
                <a:ea typeface="Roboto" panose="02000000000000000000" pitchFamily="2" charset="0"/>
              </a:rPr>
              <a:t>Mô hình</a:t>
            </a:r>
          </a:p>
          <a:p>
            <a:pPr marL="457200" indent="-457200">
              <a:buAutoNum type="arabicPeriod"/>
            </a:pPr>
            <a:r>
              <a:rPr lang="vi-VN" sz="2400" dirty="0">
                <a:latin typeface="Roboto" panose="02000000000000000000" pitchFamily="2" charset="0"/>
                <a:ea typeface="Roboto" panose="02000000000000000000" pitchFamily="2" charset="0"/>
              </a:rPr>
              <a:t>Dữ liệu</a:t>
            </a:r>
          </a:p>
          <a:p>
            <a:pPr marL="457200" indent="-457200">
              <a:buAutoNum type="arabicPeriod"/>
            </a:pPr>
            <a:r>
              <a:rPr lang="vi-VN" sz="2400" dirty="0">
                <a:latin typeface="Roboto" panose="02000000000000000000" pitchFamily="2" charset="0"/>
                <a:ea typeface="Roboto" panose="02000000000000000000" pitchFamily="2" charset="0"/>
              </a:rPr>
              <a:t>Prompt</a:t>
            </a:r>
          </a:p>
          <a:p>
            <a:pPr marL="457200" indent="-457200">
              <a:buAutoNum type="arabicPeriod"/>
            </a:pPr>
            <a:endParaRPr lang="vi-VN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C707C-91DD-5226-1438-21AD742C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D05F3B-2964-7381-59F6-BDF550818FEE}"/>
              </a:ext>
            </a:extLst>
          </p:cNvPr>
          <p:cNvSpPr txBox="1"/>
          <p:nvPr/>
        </p:nvSpPr>
        <p:spPr>
          <a:xfrm>
            <a:off x="7623242" y="1006817"/>
            <a:ext cx="4717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>
                <a:latin typeface="Roboto" panose="02000000000000000000" pitchFamily="2" charset="0"/>
                <a:ea typeface="Roboto" panose="02000000000000000000" pitchFamily="2" charset="0"/>
              </a:rPr>
              <a:t>Áp dụng và triển khai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606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34189-CA56-4FDD-518F-F325459BC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oxFonggg · GitHub">
            <a:extLst>
              <a:ext uri="{FF2B5EF4-FFF2-40B4-BE49-F238E27FC236}">
                <a16:creationId xmlns:a16="http://schemas.microsoft.com/office/drawing/2014/main" id="{7311A19C-6011-A1E6-E9F4-B14533894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7" y="96450"/>
            <a:ext cx="389423" cy="4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4E4F61-E305-3466-D52A-137381D0B8D4}"/>
              </a:ext>
            </a:extLst>
          </p:cNvPr>
          <p:cNvSpPr txBox="1"/>
          <p:nvPr/>
        </p:nvSpPr>
        <p:spPr>
          <a:xfrm>
            <a:off x="723900" y="760596"/>
            <a:ext cx="8886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4.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Hệ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thống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chatbot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EFDFD7-F1D0-73FA-147C-E4B71F7EF82D}"/>
              </a:ext>
            </a:extLst>
          </p:cNvPr>
          <p:cNvSpPr/>
          <p:nvPr/>
        </p:nvSpPr>
        <p:spPr>
          <a:xfrm>
            <a:off x="876300" y="1530037"/>
            <a:ext cx="10953750" cy="1715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8E88E8-58A1-BA06-D6D6-69CDFF1EE9FA}"/>
              </a:ext>
            </a:extLst>
          </p:cNvPr>
          <p:cNvSpPr txBox="1"/>
          <p:nvPr/>
        </p:nvSpPr>
        <p:spPr>
          <a:xfrm>
            <a:off x="876300" y="1837813"/>
            <a:ext cx="10953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vi-VN" sz="2400" dirty="0">
                <a:latin typeface="Roboto" panose="02000000000000000000" pitchFamily="2" charset="0"/>
                <a:ea typeface="Roboto" panose="02000000000000000000" pitchFamily="2" charset="0"/>
              </a:rPr>
              <a:t>Mô hình</a:t>
            </a:r>
          </a:p>
          <a:p>
            <a:pPr marL="457200" indent="-457200">
              <a:buAutoNum type="arabicPeriod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C707C-91DD-5226-1438-21AD742C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17781F-36AC-BD91-C141-FFDB306D7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937" y="2124724"/>
            <a:ext cx="5411663" cy="4325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631A58-A093-AC7C-8DB3-D16466CAD693}"/>
              </a:ext>
            </a:extLst>
          </p:cNvPr>
          <p:cNvSpPr txBox="1"/>
          <p:nvPr/>
        </p:nvSpPr>
        <p:spPr>
          <a:xfrm>
            <a:off x="7623242" y="1006817"/>
            <a:ext cx="4717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>
                <a:latin typeface="Roboto" panose="02000000000000000000" pitchFamily="2" charset="0"/>
                <a:ea typeface="Roboto" panose="02000000000000000000" pitchFamily="2" charset="0"/>
              </a:rPr>
              <a:t>Áp dụng và triển khai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86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34189-CA56-4FDD-518F-F325459BC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oxFonggg · GitHub">
            <a:extLst>
              <a:ext uri="{FF2B5EF4-FFF2-40B4-BE49-F238E27FC236}">
                <a16:creationId xmlns:a16="http://schemas.microsoft.com/office/drawing/2014/main" id="{7311A19C-6011-A1E6-E9F4-B14533894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7" y="96450"/>
            <a:ext cx="389423" cy="4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4E4F61-E305-3466-D52A-137381D0B8D4}"/>
              </a:ext>
            </a:extLst>
          </p:cNvPr>
          <p:cNvSpPr txBox="1"/>
          <p:nvPr/>
        </p:nvSpPr>
        <p:spPr>
          <a:xfrm>
            <a:off x="723900" y="760596"/>
            <a:ext cx="8886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4.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Hệ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thống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chatbot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EFDFD7-F1D0-73FA-147C-E4B71F7EF82D}"/>
              </a:ext>
            </a:extLst>
          </p:cNvPr>
          <p:cNvSpPr/>
          <p:nvPr/>
        </p:nvSpPr>
        <p:spPr>
          <a:xfrm>
            <a:off x="876300" y="1530037"/>
            <a:ext cx="10953750" cy="1715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8E88E8-58A1-BA06-D6D6-69CDFF1EE9FA}"/>
              </a:ext>
            </a:extLst>
          </p:cNvPr>
          <p:cNvSpPr txBox="1"/>
          <p:nvPr/>
        </p:nvSpPr>
        <p:spPr>
          <a:xfrm>
            <a:off x="876300" y="1825303"/>
            <a:ext cx="10953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latin typeface="Roboto" panose="02000000000000000000" pitchFamily="2" charset="0"/>
                <a:ea typeface="Roboto" panose="02000000000000000000" pitchFamily="2" charset="0"/>
              </a:rPr>
              <a:t>2. Dữ liệu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C707C-91DD-5226-1438-21AD742C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/>
              <a:t>14</a:t>
            </a:fld>
            <a:endParaRPr lang="en-US"/>
          </a:p>
        </p:txBody>
      </p:sp>
      <p:pic>
        <p:nvPicPr>
          <p:cNvPr id="10" name="Picture 9" descr="A screenshot of a calendar&#10;&#10;AI-generated content may be incorrect.">
            <a:extLst>
              <a:ext uri="{FF2B5EF4-FFF2-40B4-BE49-F238E27FC236}">
                <a16:creationId xmlns:a16="http://schemas.microsoft.com/office/drawing/2014/main" id="{2A9802D4-4C4E-8633-F419-B27F49147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286968"/>
            <a:ext cx="9542023" cy="44652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BF2541-2A55-038F-692D-C625C5AA0277}"/>
              </a:ext>
            </a:extLst>
          </p:cNvPr>
          <p:cNvSpPr txBox="1"/>
          <p:nvPr/>
        </p:nvSpPr>
        <p:spPr>
          <a:xfrm>
            <a:off x="7623242" y="1006817"/>
            <a:ext cx="4717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>
                <a:latin typeface="Roboto" panose="02000000000000000000" pitchFamily="2" charset="0"/>
                <a:ea typeface="Roboto" panose="02000000000000000000" pitchFamily="2" charset="0"/>
              </a:rPr>
              <a:t>Áp dụng và triển khai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116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34189-CA56-4FDD-518F-F325459BC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oxFonggg · GitHub">
            <a:extLst>
              <a:ext uri="{FF2B5EF4-FFF2-40B4-BE49-F238E27FC236}">
                <a16:creationId xmlns:a16="http://schemas.microsoft.com/office/drawing/2014/main" id="{7311A19C-6011-A1E6-E9F4-B14533894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7" y="96450"/>
            <a:ext cx="389423" cy="4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4E4F61-E305-3466-D52A-137381D0B8D4}"/>
              </a:ext>
            </a:extLst>
          </p:cNvPr>
          <p:cNvSpPr txBox="1"/>
          <p:nvPr/>
        </p:nvSpPr>
        <p:spPr>
          <a:xfrm>
            <a:off x="723900" y="760596"/>
            <a:ext cx="8886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4.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Hệ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thống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chatbot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EFDFD7-F1D0-73FA-147C-E4B71F7EF82D}"/>
              </a:ext>
            </a:extLst>
          </p:cNvPr>
          <p:cNvSpPr/>
          <p:nvPr/>
        </p:nvSpPr>
        <p:spPr>
          <a:xfrm>
            <a:off x="876300" y="1530037"/>
            <a:ext cx="10953750" cy="1715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8E88E8-58A1-BA06-D6D6-69CDFF1EE9FA}"/>
              </a:ext>
            </a:extLst>
          </p:cNvPr>
          <p:cNvSpPr txBox="1"/>
          <p:nvPr/>
        </p:nvSpPr>
        <p:spPr>
          <a:xfrm>
            <a:off x="876300" y="1825303"/>
            <a:ext cx="10953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latin typeface="Roboto" panose="02000000000000000000" pitchFamily="2" charset="0"/>
                <a:ea typeface="Roboto" panose="02000000000000000000" pitchFamily="2" charset="0"/>
              </a:rPr>
              <a:t>3. Prompt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C707C-91DD-5226-1438-21AD742C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7C77BB-ED20-1C43-B9EE-EA3B1FB9C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40" y="1973490"/>
            <a:ext cx="2829320" cy="4486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47028F-296C-6DC6-0EC2-468F1556DAA9}"/>
              </a:ext>
            </a:extLst>
          </p:cNvPr>
          <p:cNvSpPr txBox="1"/>
          <p:nvPr/>
        </p:nvSpPr>
        <p:spPr>
          <a:xfrm>
            <a:off x="7623242" y="1006817"/>
            <a:ext cx="4717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>
                <a:latin typeface="Roboto" panose="02000000000000000000" pitchFamily="2" charset="0"/>
                <a:ea typeface="Roboto" panose="02000000000000000000" pitchFamily="2" charset="0"/>
              </a:rPr>
              <a:t>Áp dụng và triển khai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457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34189-CA56-4FDD-518F-F325459BC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oxFonggg · GitHub">
            <a:extLst>
              <a:ext uri="{FF2B5EF4-FFF2-40B4-BE49-F238E27FC236}">
                <a16:creationId xmlns:a16="http://schemas.microsoft.com/office/drawing/2014/main" id="{7311A19C-6011-A1E6-E9F4-B14533894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7" y="96450"/>
            <a:ext cx="389423" cy="4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4E4F61-E305-3466-D52A-137381D0B8D4}"/>
              </a:ext>
            </a:extLst>
          </p:cNvPr>
          <p:cNvSpPr txBox="1"/>
          <p:nvPr/>
        </p:nvSpPr>
        <p:spPr>
          <a:xfrm>
            <a:off x="723900" y="760596"/>
            <a:ext cx="8886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4.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Hệ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thống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chatbot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EFDFD7-F1D0-73FA-147C-E4B71F7EF82D}"/>
              </a:ext>
            </a:extLst>
          </p:cNvPr>
          <p:cNvSpPr/>
          <p:nvPr/>
        </p:nvSpPr>
        <p:spPr>
          <a:xfrm>
            <a:off x="876300" y="1530037"/>
            <a:ext cx="10953750" cy="1715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8E88E8-58A1-BA06-D6D6-69CDFF1EE9FA}"/>
              </a:ext>
            </a:extLst>
          </p:cNvPr>
          <p:cNvSpPr txBox="1"/>
          <p:nvPr/>
        </p:nvSpPr>
        <p:spPr>
          <a:xfrm>
            <a:off x="876300" y="1825303"/>
            <a:ext cx="10953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latin typeface="Roboto" panose="02000000000000000000" pitchFamily="2" charset="0"/>
                <a:ea typeface="Roboto" panose="02000000000000000000" pitchFamily="2" charset="0"/>
              </a:rPr>
              <a:t>3. Prompt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C707C-91DD-5226-1438-21AD742C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/>
              <a:t>16</a:t>
            </a:fld>
            <a:endParaRPr lang="en-US"/>
          </a:p>
        </p:txBody>
      </p:sp>
      <p:pic>
        <p:nvPicPr>
          <p:cNvPr id="14" name="Picture 1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BEB8335-192F-D9E0-8F9B-8265FCEA6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286968"/>
            <a:ext cx="10188823" cy="48551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7758CF-CBD9-DC42-8D6E-2821F378954C}"/>
              </a:ext>
            </a:extLst>
          </p:cNvPr>
          <p:cNvSpPr txBox="1"/>
          <p:nvPr/>
        </p:nvSpPr>
        <p:spPr>
          <a:xfrm>
            <a:off x="7623242" y="1006817"/>
            <a:ext cx="4717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>
                <a:latin typeface="Roboto" panose="02000000000000000000" pitchFamily="2" charset="0"/>
                <a:ea typeface="Roboto" panose="02000000000000000000" pitchFamily="2" charset="0"/>
              </a:rPr>
              <a:t>Áp dụng và triển khai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2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34189-CA56-4FDD-518F-F325459BC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oxFonggg · GitHub">
            <a:extLst>
              <a:ext uri="{FF2B5EF4-FFF2-40B4-BE49-F238E27FC236}">
                <a16:creationId xmlns:a16="http://schemas.microsoft.com/office/drawing/2014/main" id="{7311A19C-6011-A1E6-E9F4-B14533894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7" y="96450"/>
            <a:ext cx="389423" cy="4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4E4F61-E305-3466-D52A-137381D0B8D4}"/>
              </a:ext>
            </a:extLst>
          </p:cNvPr>
          <p:cNvSpPr txBox="1"/>
          <p:nvPr/>
        </p:nvSpPr>
        <p:spPr>
          <a:xfrm>
            <a:off x="723900" y="760596"/>
            <a:ext cx="8886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4.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Hệ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thống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chatbot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EFDFD7-F1D0-73FA-147C-E4B71F7EF82D}"/>
              </a:ext>
            </a:extLst>
          </p:cNvPr>
          <p:cNvSpPr/>
          <p:nvPr/>
        </p:nvSpPr>
        <p:spPr>
          <a:xfrm>
            <a:off x="876300" y="1530037"/>
            <a:ext cx="10953750" cy="1715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8E88E8-58A1-BA06-D6D6-69CDFF1EE9FA}"/>
              </a:ext>
            </a:extLst>
          </p:cNvPr>
          <p:cNvSpPr txBox="1"/>
          <p:nvPr/>
        </p:nvSpPr>
        <p:spPr>
          <a:xfrm>
            <a:off x="876300" y="1825303"/>
            <a:ext cx="10953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latin typeface="Roboto" panose="02000000000000000000" pitchFamily="2" charset="0"/>
                <a:ea typeface="Roboto" panose="02000000000000000000" pitchFamily="2" charset="0"/>
              </a:rPr>
              <a:t>3. Prompt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C707C-91DD-5226-1438-21AD742C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/>
              <a:t>17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47D1DA-2E31-ACFF-91EB-B6F8CF0A4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74222"/>
            <a:ext cx="10659894" cy="40453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4C3C52-4B1B-E30B-3F44-270BFF4F071C}"/>
              </a:ext>
            </a:extLst>
          </p:cNvPr>
          <p:cNvSpPr txBox="1"/>
          <p:nvPr/>
        </p:nvSpPr>
        <p:spPr>
          <a:xfrm>
            <a:off x="7623242" y="1006817"/>
            <a:ext cx="4717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>
                <a:latin typeface="Roboto" panose="02000000000000000000" pitchFamily="2" charset="0"/>
                <a:ea typeface="Roboto" panose="02000000000000000000" pitchFamily="2" charset="0"/>
              </a:rPr>
              <a:t>Áp dụng và triển khai</a:t>
            </a:r>
            <a:endParaRPr lang="en-US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512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7F457-B0B6-3880-2C67-E3183D68B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oxFonggg · GitHub">
            <a:extLst>
              <a:ext uri="{FF2B5EF4-FFF2-40B4-BE49-F238E27FC236}">
                <a16:creationId xmlns:a16="http://schemas.microsoft.com/office/drawing/2014/main" id="{634D46D3-1400-285B-17D2-56E71FE04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7" y="96450"/>
            <a:ext cx="389423" cy="4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120152-30B2-4241-3C0F-F9624477379D}"/>
              </a:ext>
            </a:extLst>
          </p:cNvPr>
          <p:cNvSpPr txBox="1"/>
          <p:nvPr/>
        </p:nvSpPr>
        <p:spPr>
          <a:xfrm>
            <a:off x="723900" y="760596"/>
            <a:ext cx="8886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5.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Hệ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thống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gợi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ý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sản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phẩm</a:t>
            </a:r>
            <a:endParaRPr lang="en-US" sz="4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AF7EF6-A167-681C-0F40-672BDE2470FE}"/>
              </a:ext>
            </a:extLst>
          </p:cNvPr>
          <p:cNvSpPr/>
          <p:nvPr/>
        </p:nvSpPr>
        <p:spPr>
          <a:xfrm>
            <a:off x="876300" y="1530037"/>
            <a:ext cx="10953750" cy="1715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53D1ED-57CE-2872-1026-D1470EED94FF}"/>
              </a:ext>
            </a:extLst>
          </p:cNvPr>
          <p:cNvSpPr txBox="1"/>
          <p:nvPr/>
        </p:nvSpPr>
        <p:spPr>
          <a:xfrm>
            <a:off x="4684728" y="2004269"/>
            <a:ext cx="2366521" cy="466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Gợi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ý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sản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phẩm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ACBCE-83E1-C90B-A524-AA2CDBB69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18</a:t>
            </a:fld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9AC16F4-A9E8-3863-15DC-2280BC6D5E08}"/>
              </a:ext>
            </a:extLst>
          </p:cNvPr>
          <p:cNvSpPr/>
          <p:nvPr/>
        </p:nvSpPr>
        <p:spPr>
          <a:xfrm>
            <a:off x="1641688" y="3145708"/>
            <a:ext cx="3439360" cy="14234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Thuật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toán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lọc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dựa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trên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nội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dung (Content-base filtering)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D324C29-2877-9DAD-67C8-22CA79B57488}"/>
              </a:ext>
            </a:extLst>
          </p:cNvPr>
          <p:cNvSpPr/>
          <p:nvPr/>
        </p:nvSpPr>
        <p:spPr>
          <a:xfrm>
            <a:off x="6789509" y="3145707"/>
            <a:ext cx="3192691" cy="14234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Thuật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toán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lọc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cộng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tác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theo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sản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phẩm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(Item-item collaborative filtering)</a:t>
            </a:r>
          </a:p>
        </p:txBody>
      </p:sp>
    </p:spTree>
    <p:extLst>
      <p:ext uri="{BB962C8B-B14F-4D97-AF65-F5344CB8AC3E}">
        <p14:creationId xmlns:p14="http://schemas.microsoft.com/office/powerpoint/2010/main" val="543735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FD4FC-EA21-87FE-0F3B-7BD9178D1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Build a Recommendation System Using Content-Based Filtering in Python ...">
            <a:extLst>
              <a:ext uri="{FF2B5EF4-FFF2-40B4-BE49-F238E27FC236}">
                <a16:creationId xmlns:a16="http://schemas.microsoft.com/office/drawing/2014/main" id="{DD0677FC-5684-A956-12A6-F23FD4B28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1981200"/>
            <a:ext cx="4565016" cy="475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ooxFonggg · GitHub">
            <a:extLst>
              <a:ext uri="{FF2B5EF4-FFF2-40B4-BE49-F238E27FC236}">
                <a16:creationId xmlns:a16="http://schemas.microsoft.com/office/drawing/2014/main" id="{214ED4DC-B08E-A378-316E-F08D7ACB8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7" y="96450"/>
            <a:ext cx="389423" cy="4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08F26A-A9ED-243B-4D81-0FB56164BF0A}"/>
              </a:ext>
            </a:extLst>
          </p:cNvPr>
          <p:cNvSpPr/>
          <p:nvPr/>
        </p:nvSpPr>
        <p:spPr>
          <a:xfrm>
            <a:off x="876300" y="1530037"/>
            <a:ext cx="10953750" cy="1715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7FA164-E8A9-E941-C529-F2F921A100B7}"/>
              </a:ext>
            </a:extLst>
          </p:cNvPr>
          <p:cNvSpPr txBox="1"/>
          <p:nvPr/>
        </p:nvSpPr>
        <p:spPr>
          <a:xfrm>
            <a:off x="876300" y="1767420"/>
            <a:ext cx="10953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Ý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tưởng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thuật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toán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lọc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dựa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trên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nội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dung (Content-based filtering))</a:t>
            </a:r>
          </a:p>
        </p:txBody>
      </p:sp>
      <p:sp>
        <p:nvSpPr>
          <p:cNvPr id="14" name="AutoShape 2" descr="Generated image">
            <a:extLst>
              <a:ext uri="{FF2B5EF4-FFF2-40B4-BE49-F238E27FC236}">
                <a16:creationId xmlns:a16="http://schemas.microsoft.com/office/drawing/2014/main" id="{F2DBD2A3-3B80-49EB-D91F-6A74FF6083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2DC98-6C36-CF98-E5E0-85FEEEFB6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19</a:t>
            </a:fld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B17A3-13AE-AAD4-40E6-94263B8FF4AE}"/>
              </a:ext>
            </a:extLst>
          </p:cNvPr>
          <p:cNvSpPr txBox="1"/>
          <p:nvPr/>
        </p:nvSpPr>
        <p:spPr>
          <a:xfrm>
            <a:off x="723900" y="760596"/>
            <a:ext cx="8886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5.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Hệ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thống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gợi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ý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sản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phẩm</a:t>
            </a:r>
            <a:endParaRPr lang="en-US" sz="4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889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A2D74-D0B1-3592-EB17-D7644D83C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oxFonggg · GitHub">
            <a:extLst>
              <a:ext uri="{FF2B5EF4-FFF2-40B4-BE49-F238E27FC236}">
                <a16:creationId xmlns:a16="http://schemas.microsoft.com/office/drawing/2014/main" id="{D7EC3C13-51E5-D5DE-C313-263BF1F36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7" y="96450"/>
            <a:ext cx="389423" cy="4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575BF6-0BA2-EBA1-4B9F-208D68F5CFC2}"/>
              </a:ext>
            </a:extLst>
          </p:cNvPr>
          <p:cNvSpPr txBox="1"/>
          <p:nvPr/>
        </p:nvSpPr>
        <p:spPr>
          <a:xfrm>
            <a:off x="723900" y="760596"/>
            <a:ext cx="66960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Phân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công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công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việc</a:t>
            </a:r>
            <a:endParaRPr lang="en-US" sz="4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3D51C1-002C-AD4A-E825-52E80BD73366}"/>
              </a:ext>
            </a:extLst>
          </p:cNvPr>
          <p:cNvSpPr/>
          <p:nvPr/>
        </p:nvSpPr>
        <p:spPr>
          <a:xfrm>
            <a:off x="876300" y="1530037"/>
            <a:ext cx="10953750" cy="1715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B931A-E31B-D028-DCF5-B05DCC12E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2</a:t>
            </a:fld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D528B6-ABB6-819C-0692-53D484D76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953892"/>
              </p:ext>
            </p:extLst>
          </p:nvPr>
        </p:nvGraphicFramePr>
        <p:xfrm>
          <a:off x="876300" y="1800225"/>
          <a:ext cx="10953750" cy="4575536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259808">
                  <a:extLst>
                    <a:ext uri="{9D8B030D-6E8A-4147-A177-3AD203B41FA5}">
                      <a16:colId xmlns:a16="http://schemas.microsoft.com/office/drawing/2014/main" val="2895072427"/>
                    </a:ext>
                  </a:extLst>
                </a:gridCol>
                <a:gridCol w="1778370">
                  <a:extLst>
                    <a:ext uri="{9D8B030D-6E8A-4147-A177-3AD203B41FA5}">
                      <a16:colId xmlns:a16="http://schemas.microsoft.com/office/drawing/2014/main" val="954084662"/>
                    </a:ext>
                  </a:extLst>
                </a:gridCol>
                <a:gridCol w="6915572">
                  <a:extLst>
                    <a:ext uri="{9D8B030D-6E8A-4147-A177-3AD203B41FA5}">
                      <a16:colId xmlns:a16="http://schemas.microsoft.com/office/drawing/2014/main" val="1370951624"/>
                    </a:ext>
                  </a:extLst>
                </a:gridCol>
              </a:tblGrid>
              <a:tr h="3246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vi-VN" sz="2000" b="1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Họ và tên</a:t>
                      </a:r>
                      <a:endParaRPr lang="en-US" sz="2000" b="1" kern="10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390" marR="583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vi-VN" sz="2000" b="1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MSSV</a:t>
                      </a:r>
                      <a:endParaRPr lang="en-US" sz="2000" b="1" kern="10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390" marR="583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vi-VN" sz="2000" b="1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Công việc</a:t>
                      </a:r>
                      <a:endParaRPr lang="en-US" sz="2000" b="1" kern="10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390" marR="583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3788565"/>
                  </a:ext>
                </a:extLst>
              </a:tr>
              <a:tr h="281731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vi-VN" sz="2000" b="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Phùng Đức Mạnh</a:t>
                      </a:r>
                      <a:endParaRPr lang="en-US" sz="2000" b="0" kern="10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390" marR="583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vi-VN" sz="2000" b="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N20DCCN040</a:t>
                      </a:r>
                      <a:endParaRPr lang="en-US" sz="2000" b="0" kern="10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390" marR="583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vi-VN" sz="2000" b="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Xây dựng database</a:t>
                      </a:r>
                      <a:endParaRPr lang="en-US" sz="2000" b="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vi-VN" sz="2000" b="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Xây dựng các services: sản phẩm, đơn hàng, kho, user, chat bot</a:t>
                      </a:r>
                      <a:endParaRPr lang="en-US" sz="2000" b="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vi-VN" sz="2000" b="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Xây dựng giao </a:t>
                      </a:r>
                      <a:r>
                        <a:rPr lang="en-US" sz="2000" b="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</a:t>
                      </a:r>
                      <a:r>
                        <a:rPr lang="vi-VN" sz="2000" b="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iện cho nhân viên, quản trị viên</a:t>
                      </a:r>
                      <a:endParaRPr lang="en-US" sz="2000" b="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vi-VN" sz="2000" b="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Thực hiện kết nối và sử dụng các dịch vụ bên ngoài: đăng nhập bằng google, thanh toán online bằng zalopay.</a:t>
                      </a:r>
                      <a:endParaRPr lang="en-US" sz="2000" b="0" kern="10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390" marR="583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0987556"/>
                  </a:ext>
                </a:extLst>
              </a:tr>
              <a:tr h="143182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vi-VN" sz="2000" b="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Đặng Khắc Toản</a:t>
                      </a:r>
                      <a:endParaRPr lang="en-US" sz="2000" b="0" kern="10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390" marR="583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vi-VN" sz="2000" b="0" kern="1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N20DCCN067</a:t>
                      </a:r>
                      <a:endParaRPr lang="en-US" sz="2000" b="0" kern="10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390" marR="583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vi-VN" sz="2000" b="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Xây dựng database</a:t>
                      </a:r>
                      <a:endParaRPr lang="en-US" sz="2000" b="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vi-VN" sz="2000" b="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Xây dựng service khuyến nghị sản phẩm, khuyến mãi</a:t>
                      </a:r>
                      <a:endParaRPr lang="en-US" sz="2000" b="0" kern="100" dirty="0"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342900" marR="0" lvl="0" indent="-342900" algn="l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vi-VN" sz="2000" b="0" kern="1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Xây dựng giao diện cho khách hàng</a:t>
                      </a:r>
                      <a:endParaRPr lang="en-US" sz="2000" b="0" kern="10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8390" marR="5839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2219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72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59F77-E91E-DF7A-C955-62EF5DC9C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oxFonggg · GitHub">
            <a:extLst>
              <a:ext uri="{FF2B5EF4-FFF2-40B4-BE49-F238E27FC236}">
                <a16:creationId xmlns:a16="http://schemas.microsoft.com/office/drawing/2014/main" id="{FF2A14DF-DADD-21FC-09A8-F7E33B8FC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7" y="96450"/>
            <a:ext cx="389423" cy="4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68FDC3-ED22-19CF-5FFC-1F022B9F614C}"/>
              </a:ext>
            </a:extLst>
          </p:cNvPr>
          <p:cNvSpPr/>
          <p:nvPr/>
        </p:nvSpPr>
        <p:spPr>
          <a:xfrm>
            <a:off x="876300" y="1530037"/>
            <a:ext cx="10953750" cy="1715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C04EE-8792-07D8-7AD9-2D06F5BBF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4C0A0B4-7D4E-5E12-BD74-65A52C620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714215"/>
              </p:ext>
            </p:extLst>
          </p:nvPr>
        </p:nvGraphicFramePr>
        <p:xfrm>
          <a:off x="4724400" y="2299478"/>
          <a:ext cx="5964644" cy="3976302"/>
        </p:xfrm>
        <a:graphic>
          <a:graphicData uri="http://schemas.openxmlformats.org/drawingml/2006/table">
            <a:tbl>
              <a:tblPr/>
              <a:tblGrid>
                <a:gridCol w="1130287">
                  <a:extLst>
                    <a:ext uri="{9D8B030D-6E8A-4147-A177-3AD203B41FA5}">
                      <a16:colId xmlns:a16="http://schemas.microsoft.com/office/drawing/2014/main" val="3789429274"/>
                    </a:ext>
                  </a:extLst>
                </a:gridCol>
                <a:gridCol w="44450">
                  <a:extLst>
                    <a:ext uri="{9D8B030D-6E8A-4147-A177-3AD203B41FA5}">
                      <a16:colId xmlns:a16="http://schemas.microsoft.com/office/drawing/2014/main" val="1435999244"/>
                    </a:ext>
                  </a:extLst>
                </a:gridCol>
                <a:gridCol w="1461783">
                  <a:extLst>
                    <a:ext uri="{9D8B030D-6E8A-4147-A177-3AD203B41FA5}">
                      <a16:colId xmlns:a16="http://schemas.microsoft.com/office/drawing/2014/main" val="160541525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232806707"/>
                    </a:ext>
                  </a:extLst>
                </a:gridCol>
                <a:gridCol w="1453058">
                  <a:extLst>
                    <a:ext uri="{9D8B030D-6E8A-4147-A177-3AD203B41FA5}">
                      <a16:colId xmlns:a16="http://schemas.microsoft.com/office/drawing/2014/main" val="1025595576"/>
                    </a:ext>
                  </a:extLst>
                </a:gridCol>
                <a:gridCol w="1052106">
                  <a:extLst>
                    <a:ext uri="{9D8B030D-6E8A-4147-A177-3AD203B41FA5}">
                      <a16:colId xmlns:a16="http://schemas.microsoft.com/office/drawing/2014/main" val="3696856826"/>
                    </a:ext>
                  </a:extLst>
                </a:gridCol>
              </a:tblGrid>
              <a:tr h="3797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Pin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lâu</a:t>
                      </a:r>
                      <a:endParaRPr lang="vi-V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Chụp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ảnh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đẹp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Gọn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nhẹ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350757"/>
                  </a:ext>
                </a:extLst>
              </a:tr>
              <a:tr h="3797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Sản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phẩm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508794"/>
                  </a:ext>
                </a:extLst>
              </a:tr>
              <a:tr h="3797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Sản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phẩm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486783"/>
                  </a:ext>
                </a:extLst>
              </a:tr>
              <a:tr h="3797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3543559"/>
                  </a:ext>
                </a:extLst>
              </a:tr>
              <a:tr h="3797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Pin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lâu</a:t>
                      </a:r>
                      <a:endParaRPr lang="vi-V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Chụp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ảnh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đẹp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Gọn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nhẹ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781624"/>
                  </a:ext>
                </a:extLst>
              </a:tr>
              <a:tr h="3797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Sản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phẩm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658054"/>
                  </a:ext>
                </a:extLst>
              </a:tr>
              <a:tr h="3797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Sản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phẩm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1121742"/>
                  </a:ext>
                </a:extLst>
              </a:tr>
              <a:tr h="3797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8136647"/>
                  </a:ext>
                </a:extLst>
              </a:tr>
              <a:tr h="379793">
                <a:tc gridSpan="2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Hồ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sơ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người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dùng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Pin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lâu</a:t>
                      </a:r>
                      <a:endParaRPr lang="vi-V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Chụp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ảnh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đẹp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Gọn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nhẹ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53366"/>
                  </a:ext>
                </a:extLst>
              </a:tr>
              <a:tr h="3797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Người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dùng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4178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4418CC-89EF-4A38-A763-663D47E696CE}"/>
              </a:ext>
            </a:extLst>
          </p:cNvPr>
          <p:cNvSpPr txBox="1"/>
          <p:nvPr/>
        </p:nvSpPr>
        <p:spPr>
          <a:xfrm>
            <a:off x="6439096" y="1855870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Hồ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511FC9-0BF4-7775-D8A0-CC55F27922B1}"/>
              </a:ext>
            </a:extLst>
          </p:cNvPr>
          <p:cNvSpPr txBox="1"/>
          <p:nvPr/>
        </p:nvSpPr>
        <p:spPr>
          <a:xfrm>
            <a:off x="1030516" y="1815853"/>
            <a:ext cx="1547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ích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32D78-930A-70CC-907E-E9A179ABF409}"/>
              </a:ext>
            </a:extLst>
          </p:cNvPr>
          <p:cNvSpPr txBox="1"/>
          <p:nvPr/>
        </p:nvSpPr>
        <p:spPr>
          <a:xfrm>
            <a:off x="723900" y="760596"/>
            <a:ext cx="8886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5.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Hệ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thống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gợi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ý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sản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phẩm</a:t>
            </a:r>
            <a:endParaRPr lang="en-US" sz="4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37686EA-71FD-F882-DAB2-EE2B5B70C2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73693"/>
              </p:ext>
            </p:extLst>
          </p:nvPr>
        </p:nvGraphicFramePr>
        <p:xfrm>
          <a:off x="1030516" y="2299478"/>
          <a:ext cx="3179034" cy="13960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9517">
                  <a:extLst>
                    <a:ext uri="{9D8B030D-6E8A-4147-A177-3AD203B41FA5}">
                      <a16:colId xmlns:a16="http://schemas.microsoft.com/office/drawing/2014/main" val="4081204640"/>
                    </a:ext>
                  </a:extLst>
                </a:gridCol>
                <a:gridCol w="1589517">
                  <a:extLst>
                    <a:ext uri="{9D8B030D-6E8A-4147-A177-3AD203B41FA5}">
                      <a16:colId xmlns:a16="http://schemas.microsoft.com/office/drawing/2014/main" val="3259714398"/>
                    </a:ext>
                  </a:extLst>
                </a:gridCol>
              </a:tblGrid>
              <a:tr h="4653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Người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dùng</a:t>
                      </a:r>
                      <a:r>
                        <a:rPr lang="en-US" dirty="0"/>
                        <a:t>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389716"/>
                  </a:ext>
                </a:extLst>
              </a:tr>
              <a:tr h="465366">
                <a:tc>
                  <a:txBody>
                    <a:bodyPr/>
                    <a:lstStyle/>
                    <a:p>
                      <a:r>
                        <a:rPr lang="en-US" dirty="0" err="1"/>
                        <a:t>Sản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phẩm</a:t>
                      </a:r>
                      <a:r>
                        <a:rPr lang="en-US" dirty="0"/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2856259"/>
                  </a:ext>
                </a:extLst>
              </a:tr>
              <a:tr h="465366">
                <a:tc>
                  <a:txBody>
                    <a:bodyPr/>
                    <a:lstStyle/>
                    <a:p>
                      <a:r>
                        <a:rPr lang="en-US" dirty="0" err="1"/>
                        <a:t>Sản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phẩm</a:t>
                      </a:r>
                      <a:r>
                        <a:rPr lang="en-US" dirty="0"/>
                        <a:t>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4760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4312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ACFE7-DA04-E525-D9B4-76FC49E5C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oxFonggg · GitHub">
            <a:extLst>
              <a:ext uri="{FF2B5EF4-FFF2-40B4-BE49-F238E27FC236}">
                <a16:creationId xmlns:a16="http://schemas.microsoft.com/office/drawing/2014/main" id="{D590AB60-1929-D20E-732C-62B9AAB7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7" y="96450"/>
            <a:ext cx="389423" cy="4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9A3B54-58C1-88C9-9B4F-8391A786EE49}"/>
              </a:ext>
            </a:extLst>
          </p:cNvPr>
          <p:cNvSpPr/>
          <p:nvPr/>
        </p:nvSpPr>
        <p:spPr>
          <a:xfrm>
            <a:off x="876300" y="1530037"/>
            <a:ext cx="10953750" cy="1715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D5906-199F-DB95-85C1-F9C95EE4E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18CFF-E228-E867-DDB5-DD99B61A2078}"/>
              </a:ext>
            </a:extLst>
          </p:cNvPr>
          <p:cNvSpPr txBox="1"/>
          <p:nvPr/>
        </p:nvSpPr>
        <p:spPr>
          <a:xfrm>
            <a:off x="876300" y="1977257"/>
            <a:ext cx="5207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lọc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46AA66-527C-96AD-4A8D-832D288A298A}"/>
              </a:ext>
            </a:extLst>
          </p:cNvPr>
          <p:cNvSpPr/>
          <p:nvPr/>
        </p:nvSpPr>
        <p:spPr>
          <a:xfrm>
            <a:off x="723900" y="2793809"/>
            <a:ext cx="2476500" cy="1047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(utility matrix)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230F5C-CF97-7E1E-2C38-6B4E5CE12A53}"/>
              </a:ext>
            </a:extLst>
          </p:cNvPr>
          <p:cNvSpPr/>
          <p:nvPr/>
        </p:nvSpPr>
        <p:spPr>
          <a:xfrm>
            <a:off x="4045930" y="2843141"/>
            <a:ext cx="3028950" cy="13084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hồ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embedding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vector 768 </a:t>
            </a:r>
            <a:r>
              <a:rPr lang="en-US" dirty="0" err="1"/>
              <a:t>chiều</a:t>
            </a:r>
            <a:r>
              <a:rPr lang="en-US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A2DDEC-3C12-5E89-D76E-E9DCF4C5BFAE}"/>
              </a:ext>
            </a:extLst>
          </p:cNvPr>
          <p:cNvSpPr/>
          <p:nvPr/>
        </p:nvSpPr>
        <p:spPr>
          <a:xfrm>
            <a:off x="4045930" y="4918876"/>
            <a:ext cx="2476500" cy="498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Tính</a:t>
            </a:r>
            <a:r>
              <a:rPr lang="en-US" dirty="0"/>
              <a:t> user profile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80D350-BF9E-BAEE-1134-696CD3DD29A7}"/>
              </a:ext>
            </a:extLst>
          </p:cNvPr>
          <p:cNvSpPr/>
          <p:nvPr/>
        </p:nvSpPr>
        <p:spPr>
          <a:xfrm>
            <a:off x="590550" y="4918876"/>
            <a:ext cx="2800350" cy="860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hạng</a:t>
            </a:r>
            <a:r>
              <a:rPr lang="en-US" dirty="0"/>
              <a:t> Top N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0F173D-819E-680E-FA03-4BFD3BF4A564}"/>
              </a:ext>
            </a:extLst>
          </p:cNvPr>
          <p:cNvSpPr txBox="1"/>
          <p:nvPr/>
        </p:nvSpPr>
        <p:spPr>
          <a:xfrm>
            <a:off x="7848323" y="2213016"/>
            <a:ext cx="279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Công </a:t>
            </a:r>
            <a:r>
              <a:rPr lang="en-US" b="1" dirty="0" err="1"/>
              <a:t>thức</a:t>
            </a:r>
            <a:r>
              <a:rPr lang="en-US" b="1" dirty="0"/>
              <a:t> </a:t>
            </a:r>
            <a:r>
              <a:rPr lang="en-US" b="1" dirty="0" err="1"/>
              <a:t>tính</a:t>
            </a:r>
            <a:r>
              <a:rPr lang="en-US" b="1" dirty="0"/>
              <a:t> user profile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163A05-2623-1704-1EEA-D8265167D878}"/>
                  </a:ext>
                </a:extLst>
              </p:cNvPr>
              <p:cNvSpPr txBox="1"/>
              <p:nvPr/>
            </p:nvSpPr>
            <p:spPr>
              <a:xfrm>
                <a:off x="8138741" y="2644264"/>
                <a:ext cx="1662484" cy="6295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US" sz="16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</a:t>
                </a:r>
                <a:r>
                  <a:rPr lang="en-US" sz="1800" kern="100" baseline="-25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 </a:t>
                </a:r>
                <a:r>
                  <a:rPr lang="en-US" sz="18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𝑖𝑘</m:t>
                                </m:r>
                              </m:sub>
                            </m:sSub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.  </m:t>
                            </m:r>
                            <m:sSub>
                              <m:sSub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8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163A05-2623-1704-1EEA-D8265167D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741" y="2644264"/>
                <a:ext cx="1662484" cy="629531"/>
              </a:xfrm>
              <a:prstGeom prst="rect">
                <a:avLst/>
              </a:prstGeom>
              <a:blipFill>
                <a:blip r:embed="rId3"/>
                <a:stretch>
                  <a:fillRect l="-1832" t="-37864" b="-73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522525B-65B6-3415-5E5F-DE664D612C02}"/>
              </a:ext>
            </a:extLst>
          </p:cNvPr>
          <p:cNvSpPr txBox="1"/>
          <p:nvPr/>
        </p:nvSpPr>
        <p:spPr>
          <a:xfrm>
            <a:off x="8029575" y="3376768"/>
            <a:ext cx="241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-US" sz="2000" kern="1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vector user profile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6877266-E251-62AB-0C54-F9BC9E4B1C94}"/>
                  </a:ext>
                </a:extLst>
              </p:cNvPr>
              <p:cNvSpPr txBox="1"/>
              <p:nvPr/>
            </p:nvSpPr>
            <p:spPr>
              <a:xfrm>
                <a:off x="8029575" y="3692940"/>
                <a:ext cx="36861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kern="1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kern="1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kern="1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đánh</a:t>
                </a:r>
                <a:r>
                  <a:rPr lang="en-US" kern="1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giá</a:t>
                </a:r>
                <a:r>
                  <a:rPr lang="en-US" kern="1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của</a:t>
                </a:r>
                <a:r>
                  <a:rPr lang="en-US" kern="1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người</a:t>
                </a:r>
                <a:r>
                  <a:rPr lang="en-US" kern="1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dùng</a:t>
                </a:r>
                <a:r>
                  <a:rPr lang="en-US" kern="1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kern="1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cho</a:t>
                </a:r>
                <a:r>
                  <a:rPr lang="en-US" kern="1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</a:t>
                </a:r>
                <a:r>
                  <a:rPr lang="en-US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sản</a:t>
                </a:r>
                <a:r>
                  <a:rPr lang="en-US" kern="1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phẩm</a:t>
                </a:r>
                <a:r>
                  <a:rPr lang="en-US" kern="1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k</a:t>
                </a:r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6877266-E251-62AB-0C54-F9BC9E4B1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575" y="3692940"/>
                <a:ext cx="3686176" cy="646331"/>
              </a:xfrm>
              <a:prstGeom prst="rect">
                <a:avLst/>
              </a:prstGeom>
              <a:blipFill>
                <a:blip r:embed="rId4"/>
                <a:stretch>
                  <a:fillRect l="-1322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72B71B9-78C2-638C-5002-84FEA07DA941}"/>
                  </a:ext>
                </a:extLst>
              </p:cNvPr>
              <p:cNvSpPr txBox="1"/>
              <p:nvPr/>
            </p:nvSpPr>
            <p:spPr>
              <a:xfrm>
                <a:off x="8029575" y="4339271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kern="1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kern="10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kern="1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kern="1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vector item profile  </a:t>
                </a:r>
                <a:r>
                  <a:rPr lang="en-US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của</a:t>
                </a:r>
                <a:r>
                  <a:rPr lang="en-US" kern="1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sản</a:t>
                </a:r>
                <a:r>
                  <a:rPr lang="en-US" kern="1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kern="100" dirty="0" err="1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phẩm</a:t>
                </a:r>
                <a:r>
                  <a:rPr lang="en-US" kern="1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k</a:t>
                </a:r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72B71B9-78C2-638C-5002-84FEA07DA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575" y="4339271"/>
                <a:ext cx="6096000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EA5D76F4-04D7-EC6B-58E5-A7D865E17D7A}"/>
              </a:ext>
            </a:extLst>
          </p:cNvPr>
          <p:cNvSpPr txBox="1"/>
          <p:nvPr/>
        </p:nvSpPr>
        <p:spPr>
          <a:xfrm>
            <a:off x="7848323" y="4734210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Công </a:t>
            </a:r>
            <a:r>
              <a:rPr lang="en-US" b="1" dirty="0" err="1"/>
              <a:t>thức</a:t>
            </a:r>
            <a:r>
              <a:rPr lang="en-US" b="1" dirty="0"/>
              <a:t> </a:t>
            </a:r>
            <a:r>
              <a:rPr lang="en-US" b="1" dirty="0" err="1"/>
              <a:t>tính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 </a:t>
            </a:r>
            <a:r>
              <a:rPr lang="en-US" b="1" dirty="0" err="1"/>
              <a:t>tương</a:t>
            </a:r>
            <a:r>
              <a:rPr lang="en-US" b="1" dirty="0"/>
              <a:t> </a:t>
            </a:r>
            <a:r>
              <a:rPr lang="en-US" b="1" dirty="0" err="1"/>
              <a:t>đồng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3354A2C-606A-C369-F218-298BBB2E32B7}"/>
                  </a:ext>
                </a:extLst>
              </p:cNvPr>
              <p:cNvSpPr txBox="1"/>
              <p:nvPr/>
            </p:nvSpPr>
            <p:spPr>
              <a:xfrm>
                <a:off x="8029575" y="5055905"/>
                <a:ext cx="7062786" cy="5868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US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U(x, </a:t>
                </a:r>
                <a:r>
                  <a:rPr lang="en-US" sz="1800" kern="1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= cos(x, </a:t>
                </a:r>
                <a:r>
                  <a:rPr lang="en-US" sz="1800" kern="100" dirty="0" err="1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kern="1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.  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. 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</m:d>
                      </m:den>
                    </m:f>
                  </m:oMath>
                </a14:m>
                <a:endParaRPr lang="en-US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3354A2C-606A-C369-F218-298BBB2E3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575" y="5055905"/>
                <a:ext cx="7062786" cy="586892"/>
              </a:xfrm>
              <a:prstGeom prst="rect">
                <a:avLst/>
              </a:prstGeom>
              <a:blipFill>
                <a:blip r:embed="rId6"/>
                <a:stretch>
                  <a:fillRect l="-690" b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D25A947-45DA-B5A2-63B2-243EA78379E2}"/>
              </a:ext>
            </a:extLst>
          </p:cNvPr>
          <p:cNvSpPr txBox="1"/>
          <p:nvPr/>
        </p:nvSpPr>
        <p:spPr>
          <a:xfrm>
            <a:off x="8091047" y="5737480"/>
            <a:ext cx="3262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x: vector user profile</a:t>
            </a:r>
          </a:p>
          <a:p>
            <a:r>
              <a:rPr lang="en-US" dirty="0"/>
              <a:t>i: vector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F3FA54A-0D5F-7A65-F0B8-43C9A42DA727}"/>
              </a:ext>
            </a:extLst>
          </p:cNvPr>
          <p:cNvSpPr/>
          <p:nvPr/>
        </p:nvSpPr>
        <p:spPr>
          <a:xfrm>
            <a:off x="8091047" y="2644264"/>
            <a:ext cx="1519678" cy="73250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63A2A-A86C-B969-EFF9-DF6CE88A3C04}"/>
              </a:ext>
            </a:extLst>
          </p:cNvPr>
          <p:cNvSpPr/>
          <p:nvPr/>
        </p:nvSpPr>
        <p:spPr>
          <a:xfrm>
            <a:off x="8029575" y="5103542"/>
            <a:ext cx="2800350" cy="6339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1B0771C-41D7-9B95-C9D7-C17DF6B5C102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200400" y="3317684"/>
            <a:ext cx="845530" cy="179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FECF7CA-5764-CF4A-D843-C1CD19AB405B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5284180" y="4151623"/>
            <a:ext cx="276225" cy="767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D258BF4-8053-3172-DE76-6D4435D12362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3390900" y="5168376"/>
            <a:ext cx="655030" cy="180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0FDCE2F-6102-D2CC-D98F-D959B246CFCC}"/>
              </a:ext>
            </a:extLst>
          </p:cNvPr>
          <p:cNvSpPr txBox="1"/>
          <p:nvPr/>
        </p:nvSpPr>
        <p:spPr>
          <a:xfrm>
            <a:off x="723900" y="760596"/>
            <a:ext cx="8886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5.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Hệ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thống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gợi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ý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sản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phẩm</a:t>
            </a:r>
            <a:endParaRPr lang="en-US" sz="4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144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A71F5-4E4A-AB18-AF1F-A96E1636F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oxFonggg · GitHub">
            <a:extLst>
              <a:ext uri="{FF2B5EF4-FFF2-40B4-BE49-F238E27FC236}">
                <a16:creationId xmlns:a16="http://schemas.microsoft.com/office/drawing/2014/main" id="{D5375EF8-21F2-2516-7CE2-85D90C59D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7" y="96450"/>
            <a:ext cx="389423" cy="4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9952646-CF91-0F87-C7CE-BEDAA38C89B7}"/>
              </a:ext>
            </a:extLst>
          </p:cNvPr>
          <p:cNvSpPr/>
          <p:nvPr/>
        </p:nvSpPr>
        <p:spPr>
          <a:xfrm>
            <a:off x="876300" y="1530037"/>
            <a:ext cx="10953750" cy="1715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295AE1-A4CC-1BA3-222D-5A68A5B7E7F1}"/>
              </a:ext>
            </a:extLst>
          </p:cNvPr>
          <p:cNvSpPr txBox="1"/>
          <p:nvPr/>
        </p:nvSpPr>
        <p:spPr>
          <a:xfrm>
            <a:off x="876300" y="1825302"/>
            <a:ext cx="3921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Ý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tưởng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thuật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toán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lọc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cộng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tác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theo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sản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phẩm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A6627-5682-70D4-D089-E0EC96ED7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A30FA4-17F7-D50D-25FF-9840A265EEF3}"/>
              </a:ext>
            </a:extLst>
          </p:cNvPr>
          <p:cNvSpPr txBox="1"/>
          <p:nvPr/>
        </p:nvSpPr>
        <p:spPr>
          <a:xfrm>
            <a:off x="723900" y="760596"/>
            <a:ext cx="8886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5.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Hệ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thống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gợi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ý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sản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phẩm</a:t>
            </a:r>
            <a:endParaRPr lang="en-US" sz="4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4450F5-12CB-1460-7ECD-757F55122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1824567"/>
            <a:ext cx="5033433" cy="503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34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D7058-5EC1-9ECD-51B5-7E44147F2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oxFonggg · GitHub">
            <a:extLst>
              <a:ext uri="{FF2B5EF4-FFF2-40B4-BE49-F238E27FC236}">
                <a16:creationId xmlns:a16="http://schemas.microsoft.com/office/drawing/2014/main" id="{962F2BC3-8AF1-D1BD-DECE-32EFD2324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7" y="96450"/>
            <a:ext cx="389423" cy="4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E94292-F602-313C-8703-A9DE61F4A5F4}"/>
              </a:ext>
            </a:extLst>
          </p:cNvPr>
          <p:cNvSpPr/>
          <p:nvPr/>
        </p:nvSpPr>
        <p:spPr>
          <a:xfrm>
            <a:off x="876300" y="1530037"/>
            <a:ext cx="10953750" cy="1715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690C0-F638-653E-7D76-224452D9A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23</a:t>
            </a:fld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9EECE7-F91B-1585-0BFE-2C9D192757C1}"/>
              </a:ext>
            </a:extLst>
          </p:cNvPr>
          <p:cNvSpPr txBox="1"/>
          <p:nvPr/>
        </p:nvSpPr>
        <p:spPr>
          <a:xfrm>
            <a:off x="876300" y="1828800"/>
            <a:ext cx="6643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Cách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áp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dụng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thuật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toán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lọc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cộng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tác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theo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sản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phẩm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vào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đề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tài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4671F5-39CC-47BB-5C82-AEB7C49C39BA}"/>
              </a:ext>
            </a:extLst>
          </p:cNvPr>
          <p:cNvSpPr/>
          <p:nvPr/>
        </p:nvSpPr>
        <p:spPr>
          <a:xfrm>
            <a:off x="723900" y="2381250"/>
            <a:ext cx="2476500" cy="10477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Chuẩn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bị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ma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trận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lợi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ích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(utility matrix)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63918F-48BD-CBF9-344D-4FD1DA912F42}"/>
              </a:ext>
            </a:extLst>
          </p:cNvPr>
          <p:cNvSpPr/>
          <p:nvPr/>
        </p:nvSpPr>
        <p:spPr>
          <a:xfrm>
            <a:off x="4045930" y="2430582"/>
            <a:ext cx="3028950" cy="13084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Lấy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tập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sản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phẩm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người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dùng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X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chưa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đánh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giá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193405-4CFE-786E-CAAA-E2E0651AEE96}"/>
              </a:ext>
            </a:extLst>
          </p:cNvPr>
          <p:cNvSpPr/>
          <p:nvPr/>
        </p:nvSpPr>
        <p:spPr>
          <a:xfrm>
            <a:off x="4045929" y="4506317"/>
            <a:ext cx="3153767" cy="9608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Tính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dự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đoán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mức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độ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quan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tâm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người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dùng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3CEBF2-DFFE-9406-71DD-A81149D87A0D}"/>
              </a:ext>
            </a:extLst>
          </p:cNvPr>
          <p:cNvSpPr/>
          <p:nvPr/>
        </p:nvSpPr>
        <p:spPr>
          <a:xfrm>
            <a:off x="590550" y="4506317"/>
            <a:ext cx="2800350" cy="860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Lấy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xếp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hạng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Top N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sản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phẩm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mức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độ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quan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tâm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giảm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dần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EEAEBA-29DD-3E83-BE5D-89FD75F105BC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3200400" y="2905125"/>
            <a:ext cx="845530" cy="179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2E5396-DAA9-5506-B69C-6FE0F4211CD8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5560405" y="3739064"/>
            <a:ext cx="62408" cy="767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8273E6-E2A6-F45E-F077-1A7FA1DA0999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 flipV="1">
            <a:off x="3390900" y="4936792"/>
            <a:ext cx="655029" cy="49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217ABB8-0E2A-C68B-5D8C-8FA95279BE61}"/>
              </a:ext>
            </a:extLst>
          </p:cNvPr>
          <p:cNvSpPr/>
          <p:nvPr/>
        </p:nvSpPr>
        <p:spPr>
          <a:xfrm>
            <a:off x="7998594" y="2107933"/>
            <a:ext cx="3831456" cy="42484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Duyệt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qua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từng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sản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phẩm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chưa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đánh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giá</a:t>
            </a:r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F76815-ACFE-C57B-5E72-59D2197746FF}"/>
              </a:ext>
            </a:extLst>
          </p:cNvPr>
          <p:cNvSpPr/>
          <p:nvPr/>
        </p:nvSpPr>
        <p:spPr>
          <a:xfrm>
            <a:off x="8191099" y="2820201"/>
            <a:ext cx="3436219" cy="12148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Tính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độ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tương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đồng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với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sản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phẩm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còn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lại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bằng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độ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đo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: Pearson correlation coefficient</a:t>
            </a:r>
          </a:p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3C92D2-7E65-8D89-1DB0-36BC61C9CC44}"/>
              </a:ext>
            </a:extLst>
          </p:cNvPr>
          <p:cNvSpPr/>
          <p:nvPr/>
        </p:nvSpPr>
        <p:spPr>
          <a:xfrm>
            <a:off x="8196714" y="4232141"/>
            <a:ext cx="3436219" cy="14563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Lấy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Top K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sản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phẩm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độ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tương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đồng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cao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đã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đánh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giá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để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tính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giá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trị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dự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đoán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mức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độ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quan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tâm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8D7C2BF-347A-732D-B9C3-C291B379E264}"/>
                  </a:ext>
                </a:extLst>
              </p14:cNvPr>
              <p14:cNvContentPartPr/>
              <p14:nvPr/>
            </p14:nvContentPartPr>
            <p14:xfrm>
              <a:off x="7354288" y="2308832"/>
              <a:ext cx="537120" cy="4111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8D7C2BF-347A-732D-B9C3-C291B379E2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48172" y="2302711"/>
                <a:ext cx="549352" cy="4124161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69E1812-4414-E681-6FC0-A4CB4B1C717E}"/>
              </a:ext>
            </a:extLst>
          </p:cNvPr>
          <p:cNvSpPr txBox="1"/>
          <p:nvPr/>
        </p:nvSpPr>
        <p:spPr>
          <a:xfrm>
            <a:off x="723900" y="760596"/>
            <a:ext cx="8886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5.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Hệ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thống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gợi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ý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sản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phẩm</a:t>
            </a:r>
            <a:endParaRPr lang="en-US" sz="4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849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1C64E-6BE6-29BB-592B-A9DFD152A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oxFonggg · GitHub">
            <a:extLst>
              <a:ext uri="{FF2B5EF4-FFF2-40B4-BE49-F238E27FC236}">
                <a16:creationId xmlns:a16="http://schemas.microsoft.com/office/drawing/2014/main" id="{6376D438-5D4A-B3CE-C78E-1F92716E6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7" y="96450"/>
            <a:ext cx="389423" cy="4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773BA1-6C5D-7EC6-87BD-76464E84BACF}"/>
              </a:ext>
            </a:extLst>
          </p:cNvPr>
          <p:cNvSpPr txBox="1"/>
          <p:nvPr/>
        </p:nvSpPr>
        <p:spPr>
          <a:xfrm>
            <a:off x="723900" y="760596"/>
            <a:ext cx="8886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6.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Xây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dựng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triển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khai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hệ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thống</a:t>
            </a:r>
            <a:endParaRPr lang="en-US" sz="4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0A8BF9-2C28-66B2-CB51-C8A8671C9A52}"/>
              </a:ext>
            </a:extLst>
          </p:cNvPr>
          <p:cNvSpPr/>
          <p:nvPr/>
        </p:nvSpPr>
        <p:spPr>
          <a:xfrm>
            <a:off x="876300" y="1530037"/>
            <a:ext cx="10953750" cy="1715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28D10-6A65-5BAB-C257-37CB83E8F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 descr="A diagram of a service&#10;&#10;AI-generated content may be incorrect.">
            <a:extLst>
              <a:ext uri="{FF2B5EF4-FFF2-40B4-BE49-F238E27FC236}">
                <a16:creationId xmlns:a16="http://schemas.microsoft.com/office/drawing/2014/main" id="{92C875BC-2435-B5D0-721F-A8919F73F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500" y="1724223"/>
            <a:ext cx="5252240" cy="43731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94277E-AA76-B588-2AA3-84B3C7B3B386}"/>
              </a:ext>
            </a:extLst>
          </p:cNvPr>
          <p:cNvSpPr txBox="1"/>
          <p:nvPr/>
        </p:nvSpPr>
        <p:spPr>
          <a:xfrm>
            <a:off x="4044099" y="6097404"/>
            <a:ext cx="3517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Sơ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đồ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giao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tiếp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hệ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thống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284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6696D-ED88-45B4-5F09-81FEA91A9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oxFonggg · GitHub">
            <a:extLst>
              <a:ext uri="{FF2B5EF4-FFF2-40B4-BE49-F238E27FC236}">
                <a16:creationId xmlns:a16="http://schemas.microsoft.com/office/drawing/2014/main" id="{94EE483D-68D4-2DB3-0B7F-2412E2A9C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7" y="96450"/>
            <a:ext cx="389423" cy="4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1BADD5-4CB7-BCBE-8C7F-81350BD28F5F}"/>
              </a:ext>
            </a:extLst>
          </p:cNvPr>
          <p:cNvSpPr/>
          <p:nvPr/>
        </p:nvSpPr>
        <p:spPr>
          <a:xfrm>
            <a:off x="876300" y="1530037"/>
            <a:ext cx="10953750" cy="1715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C256E-D1A9-3417-BDAD-DD9F0D43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A group of blue and black icons&#10;&#10;AI-generated content may be incorrect.">
            <a:extLst>
              <a:ext uri="{FF2B5EF4-FFF2-40B4-BE49-F238E27FC236}">
                <a16:creationId xmlns:a16="http://schemas.microsoft.com/office/drawing/2014/main" id="{A8B5368A-4CAB-F1A3-8831-C3CE1A6E3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650" y="2035527"/>
            <a:ext cx="6362700" cy="320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2B61E5-1CE2-40E0-68FA-93306A34B8FF}"/>
              </a:ext>
            </a:extLst>
          </p:cNvPr>
          <p:cNvSpPr txBox="1"/>
          <p:nvPr/>
        </p:nvSpPr>
        <p:spPr>
          <a:xfrm>
            <a:off x="4335742" y="5435714"/>
            <a:ext cx="3520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Xuất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hàng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đơn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</a:rPr>
              <a:t>hàng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B6C7C8-E514-32DD-87A7-0402734CCA06}"/>
              </a:ext>
            </a:extLst>
          </p:cNvPr>
          <p:cNvSpPr txBox="1"/>
          <p:nvPr/>
        </p:nvSpPr>
        <p:spPr>
          <a:xfrm>
            <a:off x="723900" y="760596"/>
            <a:ext cx="8886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6.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Xây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dựng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triển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khai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hệ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thống</a:t>
            </a:r>
            <a:endParaRPr lang="en-US" sz="4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620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F0BB3-0494-90E0-F9DE-DA21227FD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oxFonggg · GitHub">
            <a:extLst>
              <a:ext uri="{FF2B5EF4-FFF2-40B4-BE49-F238E27FC236}">
                <a16:creationId xmlns:a16="http://schemas.microsoft.com/office/drawing/2014/main" id="{D4ED4BBA-F7D0-5961-FC72-B64F0F118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7" y="96450"/>
            <a:ext cx="389423" cy="4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3B3663-A8EF-4BDB-4F3E-B4A6780B2314}"/>
              </a:ext>
            </a:extLst>
          </p:cNvPr>
          <p:cNvSpPr txBox="1"/>
          <p:nvPr/>
        </p:nvSpPr>
        <p:spPr>
          <a:xfrm>
            <a:off x="723900" y="760596"/>
            <a:ext cx="8886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7.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Kết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luận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kiến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nghị</a:t>
            </a:r>
            <a:endParaRPr lang="en-US" sz="4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8ABD78-4A2C-46BC-2E7B-FC4B8F2D800C}"/>
              </a:ext>
            </a:extLst>
          </p:cNvPr>
          <p:cNvSpPr/>
          <p:nvPr/>
        </p:nvSpPr>
        <p:spPr>
          <a:xfrm>
            <a:off x="876300" y="1530037"/>
            <a:ext cx="10953750" cy="1715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6B7BA3-1B5D-EEF4-79D1-6297A3B40BDE}"/>
              </a:ext>
            </a:extLst>
          </p:cNvPr>
          <p:cNvSpPr txBox="1"/>
          <p:nvPr/>
        </p:nvSpPr>
        <p:spPr>
          <a:xfrm>
            <a:off x="876300" y="1930146"/>
            <a:ext cx="1095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Nội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dung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đã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thực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hiện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1F881E-8782-E01A-2CE6-F09D8BE8E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621907"/>
              </p:ext>
            </p:extLst>
          </p:nvPr>
        </p:nvGraphicFramePr>
        <p:xfrm>
          <a:off x="876300" y="2635743"/>
          <a:ext cx="10717530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0655">
                  <a:extLst>
                    <a:ext uri="{9D8B030D-6E8A-4147-A177-3AD203B41FA5}">
                      <a16:colId xmlns:a16="http://schemas.microsoft.com/office/drawing/2014/main" val="1019687422"/>
                    </a:ext>
                  </a:extLst>
                </a:gridCol>
                <a:gridCol w="5476875">
                  <a:extLst>
                    <a:ext uri="{9D8B030D-6E8A-4147-A177-3AD203B41FA5}">
                      <a16:colId xmlns:a16="http://schemas.microsoft.com/office/drawing/2014/main" val="2213643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Về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mặt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người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dùng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Về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mặt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quản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trị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195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-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Giao diện thân thiện, dễ sử dụng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-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Quản lý sản phẩm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513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-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Thanh toán trực tuyến nhanh chóng bằng zalopay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-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Quản lý đơn hàng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457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-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Đăng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nhập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nhanh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chóng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bằng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tài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khoản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 google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-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Quản lý nhập hàng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125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-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Chat bot tư vấn sản phẩm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-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Quản lý khuyến mãi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  <a:p>
                      <a:r>
                        <a:rPr lang="en-US" sz="18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Quản </a:t>
                      </a:r>
                      <a:r>
                        <a:rPr lang="en-US" sz="18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lý</a:t>
                      </a:r>
                      <a:r>
                        <a:rPr lang="en-US" sz="18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18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nhân</a:t>
                      </a:r>
                      <a:r>
                        <a:rPr lang="en-US" sz="18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18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viên</a:t>
                      </a:r>
                      <a:endParaRPr lang="en-US" sz="18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471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-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Gợi ý sản phẩm có thể yêu thích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- </a:t>
                      </a:r>
                      <a:r>
                        <a:rPr lang="vi-VN" sz="1800" kern="1200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</a:rPr>
                        <a:t>Thống kê doanh thu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85777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A7978-FEA7-1819-59C0-D077A3D0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26</a:t>
            </a:fld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9ABF4D-BC0F-BE9C-D348-9C675B07F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919" y="136525"/>
            <a:ext cx="1499147" cy="138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62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137A4-2749-A91D-0D85-D53E5AB22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oxFonggg · GitHub">
            <a:extLst>
              <a:ext uri="{FF2B5EF4-FFF2-40B4-BE49-F238E27FC236}">
                <a16:creationId xmlns:a16="http://schemas.microsoft.com/office/drawing/2014/main" id="{8BD0CE22-F687-9579-CCE5-4D5F87C91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7" y="96450"/>
            <a:ext cx="389423" cy="4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7FD862-8065-99B6-EE47-D2B68C338525}"/>
              </a:ext>
            </a:extLst>
          </p:cNvPr>
          <p:cNvSpPr txBox="1"/>
          <p:nvPr/>
        </p:nvSpPr>
        <p:spPr>
          <a:xfrm>
            <a:off x="723900" y="760596"/>
            <a:ext cx="8886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7.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Kết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luận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kiến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nghị</a:t>
            </a:r>
            <a:endParaRPr lang="en-US" sz="4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B49DB0-639F-7A19-5E6A-6CE55FA6FA06}"/>
              </a:ext>
            </a:extLst>
          </p:cNvPr>
          <p:cNvSpPr/>
          <p:nvPr/>
        </p:nvSpPr>
        <p:spPr>
          <a:xfrm>
            <a:off x="876300" y="1530037"/>
            <a:ext cx="10953750" cy="1715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CCA713-462B-ADBD-2CC1-ABFD881A1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930595"/>
              </p:ext>
            </p:extLst>
          </p:nvPr>
        </p:nvGraphicFramePr>
        <p:xfrm>
          <a:off x="876300" y="1901176"/>
          <a:ext cx="10953750" cy="22753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953750">
                  <a:extLst>
                    <a:ext uri="{9D8B030D-6E8A-4147-A177-3AD203B41FA5}">
                      <a16:colId xmlns:a16="http://schemas.microsoft.com/office/drawing/2014/main" val="1019687422"/>
                    </a:ext>
                  </a:extLst>
                </a:gridCol>
              </a:tblGrid>
              <a:tr h="42430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Hạn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chế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195427"/>
                  </a:ext>
                </a:extLst>
              </a:tr>
              <a:tr h="1687324"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vi-VN" sz="1800" kern="10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Phải sử dụng mô hình ngôn ngữ lớn của bên thứ ba tuy miễn phí nhưng còn bị giới hạn.</a:t>
                      </a:r>
                      <a:endParaRPr lang="en-US" sz="1800" kern="10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vi-VN" sz="1800" kern="10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Chưa tích hợp được đa dạng các dịch vụ thanh toán trực tuyến hiện tại chỉ thanh toán trực tuyến qua zalo pay.</a:t>
                      </a:r>
                      <a:endParaRPr lang="en-US" sz="1800" kern="10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vi-VN" sz="1800" kern="10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Chưa kiểm thử với lượng người dùng lớn.</a:t>
                      </a:r>
                      <a:endParaRPr lang="en-US" sz="1800" kern="10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51399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B5D540-5935-8815-4AEA-37C2966C0A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952611"/>
              </p:ext>
            </p:extLst>
          </p:nvPr>
        </p:nvGraphicFramePr>
        <p:xfrm>
          <a:off x="876300" y="4348031"/>
          <a:ext cx="10953750" cy="19106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53750">
                  <a:extLst>
                    <a:ext uri="{9D8B030D-6E8A-4147-A177-3AD203B41FA5}">
                      <a16:colId xmlns:a16="http://schemas.microsoft.com/office/drawing/2014/main" val="968046275"/>
                    </a:ext>
                  </a:extLst>
                </a:gridCol>
              </a:tblGrid>
              <a:tr h="3583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Hướng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phát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triển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trong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dirty="0" err="1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tương</a:t>
                      </a:r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lai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50316"/>
                  </a:ext>
                </a:extLst>
              </a:tr>
              <a:tr h="1453420"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vi-VN" sz="1800" kern="10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Xây dựng thêm mô hình ngôn ngữ lớn riêng để xóa bỏ hạn chế cũng như chi phí sử dụng dịch vụ của bên thứ ba.</a:t>
                      </a:r>
                      <a:endParaRPr lang="en-US" sz="1800" kern="10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vi-VN" sz="1800" kern="10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Tích hợp thêm</a:t>
                      </a:r>
                      <a:r>
                        <a:rPr lang="en-US" sz="1800" kern="10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1800" kern="100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2 đến 3 dịch vụ thanh toán trực tuyến.</a:t>
                      </a:r>
                      <a:endParaRPr lang="en-US" sz="1800" kern="100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7312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AB2BAB-CE6D-B4AB-9791-C70A79E5B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27</a:t>
            </a:fld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108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99D06-3F46-E131-FA23-F69C02A81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hank You Slide PowerPoint Template And Google Slides">
            <a:extLst>
              <a:ext uri="{FF2B5EF4-FFF2-40B4-BE49-F238E27FC236}">
                <a16:creationId xmlns:a16="http://schemas.microsoft.com/office/drawing/2014/main" id="{4F697E13-FBF8-0DF7-D1AC-D59871B02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ooxFonggg · GitHub">
            <a:extLst>
              <a:ext uri="{FF2B5EF4-FFF2-40B4-BE49-F238E27FC236}">
                <a16:creationId xmlns:a16="http://schemas.microsoft.com/office/drawing/2014/main" id="{D01ABCB0-F3F5-8984-6AAC-F1417D4BD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7" y="96450"/>
            <a:ext cx="691309" cy="87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234C24-87CF-0FF5-E603-7F00AE814C15}"/>
              </a:ext>
            </a:extLst>
          </p:cNvPr>
          <p:cNvSpPr txBox="1"/>
          <p:nvPr/>
        </p:nvSpPr>
        <p:spPr>
          <a:xfrm>
            <a:off x="1218453" y="353403"/>
            <a:ext cx="888682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Chúng</a:t>
            </a:r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</a:t>
            </a:r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cảm</a:t>
            </a:r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ơn</a:t>
            </a:r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thầy</a:t>
            </a:r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cô</a:t>
            </a:r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đã</a:t>
            </a:r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lắng</a:t>
            </a:r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nghe</a:t>
            </a:r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bài</a:t>
            </a:r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thuyết</a:t>
            </a:r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trình</a:t>
            </a:r>
            <a:r>
              <a:rPr lang="en-US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26295B-3064-2E7A-3555-3798FC50D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28</a:t>
            </a:fld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90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6D1D0-2721-FD30-D967-219273BFD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oxFonggg · GitHub">
            <a:extLst>
              <a:ext uri="{FF2B5EF4-FFF2-40B4-BE49-F238E27FC236}">
                <a16:creationId xmlns:a16="http://schemas.microsoft.com/office/drawing/2014/main" id="{D4583757-7EBA-9025-D97E-4A95F4BFC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7" y="96450"/>
            <a:ext cx="389423" cy="4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7E2701-84F5-DED2-73F7-7D701041DEE5}"/>
              </a:ext>
            </a:extLst>
          </p:cNvPr>
          <p:cNvSpPr/>
          <p:nvPr/>
        </p:nvSpPr>
        <p:spPr>
          <a:xfrm>
            <a:off x="876300" y="1530037"/>
            <a:ext cx="10953750" cy="1715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5F07F-DD5E-A497-10A8-CEB4D0A12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/>
              <a:t>29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BBC8B3-B85B-80B0-012A-F23E4CCC4537}"/>
              </a:ext>
            </a:extLst>
          </p:cNvPr>
          <p:cNvSpPr txBox="1"/>
          <p:nvPr/>
        </p:nvSpPr>
        <p:spPr>
          <a:xfrm>
            <a:off x="723900" y="760596"/>
            <a:ext cx="97917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Các slide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hỗ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trợ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quá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trình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demo</a:t>
            </a:r>
          </a:p>
        </p:txBody>
      </p:sp>
      <p:pic>
        <p:nvPicPr>
          <p:cNvPr id="8" name="Graphic 7" descr="Male profile with solid fill">
            <a:extLst>
              <a:ext uri="{FF2B5EF4-FFF2-40B4-BE49-F238E27FC236}">
                <a16:creationId xmlns:a16="http://schemas.microsoft.com/office/drawing/2014/main" id="{9C21FB8C-4CD7-E664-4514-51537A510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4286" y="2519640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21319D-75B9-201C-9E1E-EA27D9ACA794}"/>
              </a:ext>
            </a:extLst>
          </p:cNvPr>
          <p:cNvSpPr txBox="1"/>
          <p:nvPr/>
        </p:nvSpPr>
        <p:spPr>
          <a:xfrm>
            <a:off x="2186499" y="343404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Phùng Đức Mạnh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A393C9-4DBC-B7BE-6AEE-1981C50D5426}"/>
              </a:ext>
            </a:extLst>
          </p:cNvPr>
          <p:cNvSpPr txBox="1"/>
          <p:nvPr/>
        </p:nvSpPr>
        <p:spPr>
          <a:xfrm>
            <a:off x="5738727" y="2443965"/>
            <a:ext cx="25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Samsung galaxy A17-5sao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494F51-DA1D-DCD9-6B4F-3D5181910D8F}"/>
              </a:ext>
            </a:extLst>
          </p:cNvPr>
          <p:cNvSpPr txBox="1"/>
          <p:nvPr/>
        </p:nvSpPr>
        <p:spPr>
          <a:xfrm>
            <a:off x="5738727" y="3099142"/>
            <a:ext cx="231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Samsung Z Fold 7-5sao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3A515-3234-99AB-267D-C96CB36122FD}"/>
              </a:ext>
            </a:extLst>
          </p:cNvPr>
          <p:cNvSpPr txBox="1"/>
          <p:nvPr/>
        </p:nvSpPr>
        <p:spPr>
          <a:xfrm>
            <a:off x="5701853" y="3665103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Iphone</a:t>
            </a:r>
            <a:r>
              <a:rPr lang="en-US" dirty="0">
                <a:solidFill>
                  <a:schemeClr val="accent6"/>
                </a:solidFill>
              </a:rPr>
              <a:t> Air 256GB -5sao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C8E86D-04D1-2B41-AAA9-72BF2C936D9C}"/>
              </a:ext>
            </a:extLst>
          </p:cNvPr>
          <p:cNvSpPr txBox="1"/>
          <p:nvPr/>
        </p:nvSpPr>
        <p:spPr>
          <a:xfrm>
            <a:off x="2297651" y="4956026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D20CQCN01-N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EA5C6D-1926-0AFE-3CB0-346638D9A7A6}"/>
              </a:ext>
            </a:extLst>
          </p:cNvPr>
          <p:cNvSpPr txBox="1"/>
          <p:nvPr/>
        </p:nvSpPr>
        <p:spPr>
          <a:xfrm>
            <a:off x="5738727" y="4771360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Iphone</a:t>
            </a:r>
            <a:r>
              <a:rPr lang="en-US" dirty="0">
                <a:solidFill>
                  <a:schemeClr val="accent6"/>
                </a:solidFill>
              </a:rPr>
              <a:t> Air 256GB -5sao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C179CC-731E-601D-2C59-793374D941FC}"/>
              </a:ext>
            </a:extLst>
          </p:cNvPr>
          <p:cNvSpPr txBox="1"/>
          <p:nvPr/>
        </p:nvSpPr>
        <p:spPr>
          <a:xfrm>
            <a:off x="5738727" y="4439041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Samsung galaxy A17-1sao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7051F9-1E29-5651-C3FA-12D6CF839B33}"/>
              </a:ext>
            </a:extLst>
          </p:cNvPr>
          <p:cNvSpPr txBox="1"/>
          <p:nvPr/>
        </p:nvSpPr>
        <p:spPr>
          <a:xfrm>
            <a:off x="5738727" y="5394489"/>
            <a:ext cx="237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Oppo A6 Pro 8GB -5sao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2782A0-54EE-72F6-C878-6B0F78584B53}"/>
              </a:ext>
            </a:extLst>
          </p:cNvPr>
          <p:cNvSpPr/>
          <p:nvPr/>
        </p:nvSpPr>
        <p:spPr>
          <a:xfrm>
            <a:off x="5701852" y="5381745"/>
            <a:ext cx="3319921" cy="38207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B00202-E7B6-F52E-59BB-AEE5A7C06395}"/>
              </a:ext>
            </a:extLst>
          </p:cNvPr>
          <p:cNvSpPr/>
          <p:nvPr/>
        </p:nvSpPr>
        <p:spPr>
          <a:xfrm>
            <a:off x="5701853" y="4425596"/>
            <a:ext cx="3319921" cy="7386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79DB66-0627-E3F8-BC0B-D52530F6A221}"/>
              </a:ext>
            </a:extLst>
          </p:cNvPr>
          <p:cNvSpPr/>
          <p:nvPr/>
        </p:nvSpPr>
        <p:spPr>
          <a:xfrm>
            <a:off x="5701853" y="3731901"/>
            <a:ext cx="3319921" cy="3651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27B592-A8FF-B0D2-5EA6-75BC15848BDF}"/>
              </a:ext>
            </a:extLst>
          </p:cNvPr>
          <p:cNvSpPr/>
          <p:nvPr/>
        </p:nvSpPr>
        <p:spPr>
          <a:xfrm>
            <a:off x="5701853" y="3085114"/>
            <a:ext cx="3319921" cy="3651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43AF91-10EE-38E2-E7AD-EE8AEABF9668}"/>
              </a:ext>
            </a:extLst>
          </p:cNvPr>
          <p:cNvSpPr/>
          <p:nvPr/>
        </p:nvSpPr>
        <p:spPr>
          <a:xfrm>
            <a:off x="5701853" y="2439568"/>
            <a:ext cx="3319921" cy="3651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02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CA912-6707-4BD2-700F-BD4919BAD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oxFonggg · GitHub">
            <a:extLst>
              <a:ext uri="{FF2B5EF4-FFF2-40B4-BE49-F238E27FC236}">
                <a16:creationId xmlns:a16="http://schemas.microsoft.com/office/drawing/2014/main" id="{F3D3B007-4E6E-C092-4EAD-8E64DF4A8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7" y="96450"/>
            <a:ext cx="389423" cy="4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2272EE-407F-762C-56E3-40A2EE0F4739}"/>
              </a:ext>
            </a:extLst>
          </p:cNvPr>
          <p:cNvSpPr txBox="1"/>
          <p:nvPr/>
        </p:nvSpPr>
        <p:spPr>
          <a:xfrm>
            <a:off x="723900" y="760596"/>
            <a:ext cx="66960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1.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Giới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thiệu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đề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tài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C46789-992C-59DE-2690-1904081C6F17}"/>
              </a:ext>
            </a:extLst>
          </p:cNvPr>
          <p:cNvSpPr/>
          <p:nvPr/>
        </p:nvSpPr>
        <p:spPr>
          <a:xfrm>
            <a:off x="876300" y="1530037"/>
            <a:ext cx="10953750" cy="1715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E0C541-F9D7-3D56-0ACC-8D2FE375E36C}"/>
              </a:ext>
            </a:extLst>
          </p:cNvPr>
          <p:cNvSpPr txBox="1"/>
          <p:nvPr/>
        </p:nvSpPr>
        <p:spPr>
          <a:xfrm>
            <a:off x="981076" y="5114925"/>
            <a:ext cx="10048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Đối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tượng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sử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dụng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Quản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trị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viên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Nhân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viên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Khách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hàng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 descr="Customer review with solid fill">
            <a:extLst>
              <a:ext uri="{FF2B5EF4-FFF2-40B4-BE49-F238E27FC236}">
                <a16:creationId xmlns:a16="http://schemas.microsoft.com/office/drawing/2014/main" id="{63EBC1DC-AB81-472F-1745-F09A8D5CA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1076" y="2325445"/>
            <a:ext cx="2102043" cy="2102043"/>
          </a:xfrm>
          <a:prstGeom prst="rect">
            <a:avLst/>
          </a:prstGeom>
        </p:spPr>
      </p:pic>
      <p:pic>
        <p:nvPicPr>
          <p:cNvPr id="11" name="Graphic 10" descr="Male profile with solid fill">
            <a:extLst>
              <a:ext uri="{FF2B5EF4-FFF2-40B4-BE49-F238E27FC236}">
                <a16:creationId xmlns:a16="http://schemas.microsoft.com/office/drawing/2014/main" id="{5B1F46F5-CC4A-FDA3-7246-A3D1DC7D9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4415" y="2430512"/>
            <a:ext cx="2102043" cy="2102043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ACD8F2A-2D09-15AA-0C62-4A2CCF91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74" y="2334062"/>
            <a:ext cx="2198493" cy="219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BC8C36-F556-9E3A-8CEB-DBAF7E846A5B}"/>
              </a:ext>
            </a:extLst>
          </p:cNvPr>
          <p:cNvSpPr txBox="1"/>
          <p:nvPr/>
        </p:nvSpPr>
        <p:spPr>
          <a:xfrm>
            <a:off x="830458" y="174307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Lý do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hình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thành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đề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err="1">
                <a:latin typeface="Roboto" panose="02000000000000000000" pitchFamily="2" charset="0"/>
                <a:ea typeface="Roboto" panose="02000000000000000000" pitchFamily="2" charset="0"/>
              </a:rPr>
              <a:t>tài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</p:txBody>
      </p:sp>
      <p:pic>
        <p:nvPicPr>
          <p:cNvPr id="16" name="Graphic 15" descr="Arrow: Straight with solid fill">
            <a:extLst>
              <a:ext uri="{FF2B5EF4-FFF2-40B4-BE49-F238E27FC236}">
                <a16:creationId xmlns:a16="http://schemas.microsoft.com/office/drawing/2014/main" id="{110C32B8-20B0-0235-C515-6889CEBB9B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6856221" y="2717369"/>
            <a:ext cx="1708848" cy="914400"/>
          </a:xfrm>
          <a:prstGeom prst="rect">
            <a:avLst/>
          </a:prstGeom>
        </p:spPr>
      </p:pic>
      <p:pic>
        <p:nvPicPr>
          <p:cNvPr id="17" name="Graphic 16" descr="Arrow: Straight with solid fill">
            <a:extLst>
              <a:ext uri="{FF2B5EF4-FFF2-40B4-BE49-F238E27FC236}">
                <a16:creationId xmlns:a16="http://schemas.microsoft.com/office/drawing/2014/main" id="{04EBF4B6-4F41-66AE-7AA8-8A8C0C01CB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62769" y="3534111"/>
            <a:ext cx="1708848" cy="914400"/>
          </a:xfrm>
          <a:prstGeom prst="rect">
            <a:avLst/>
          </a:prstGeom>
        </p:spPr>
      </p:pic>
      <p:pic>
        <p:nvPicPr>
          <p:cNvPr id="18" name="Graphic 17" descr="Arrow: Straight with solid fill">
            <a:extLst>
              <a:ext uri="{FF2B5EF4-FFF2-40B4-BE49-F238E27FC236}">
                <a16:creationId xmlns:a16="http://schemas.microsoft.com/office/drawing/2014/main" id="{79325C73-4869-EB3A-EEFA-BB97327410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3277489" y="2643355"/>
            <a:ext cx="1708848" cy="914400"/>
          </a:xfrm>
          <a:prstGeom prst="rect">
            <a:avLst/>
          </a:prstGeom>
        </p:spPr>
      </p:pic>
      <p:pic>
        <p:nvPicPr>
          <p:cNvPr id="19" name="Graphic 18" descr="Arrow: Straight with solid fill">
            <a:extLst>
              <a:ext uri="{FF2B5EF4-FFF2-40B4-BE49-F238E27FC236}">
                <a16:creationId xmlns:a16="http://schemas.microsoft.com/office/drawing/2014/main" id="{71D230CD-25DC-38BE-2778-F2F8059896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32433" y="3618155"/>
            <a:ext cx="1708848" cy="914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8B0FAC-59F0-F5C3-52FD-427417B9E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3</a:t>
            </a:fld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0EB549-F9C2-99CA-AF92-DBE876C1FB14}"/>
              </a:ext>
            </a:extLst>
          </p:cNvPr>
          <p:cNvSpPr txBox="1"/>
          <p:nvPr/>
        </p:nvSpPr>
        <p:spPr>
          <a:xfrm>
            <a:off x="1381394" y="4351862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Khách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hàng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37761-FF55-92DF-37D5-569A71C99974}"/>
              </a:ext>
            </a:extLst>
          </p:cNvPr>
          <p:cNvSpPr txBox="1"/>
          <p:nvPr/>
        </p:nvSpPr>
        <p:spPr>
          <a:xfrm>
            <a:off x="5398016" y="4351862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Nhân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viên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108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BCE5C-25CD-2A28-5ED4-226A75247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oxFonggg · GitHub">
            <a:extLst>
              <a:ext uri="{FF2B5EF4-FFF2-40B4-BE49-F238E27FC236}">
                <a16:creationId xmlns:a16="http://schemas.microsoft.com/office/drawing/2014/main" id="{30C09EAB-5AA8-F290-DC09-4E839DDF7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7" y="96450"/>
            <a:ext cx="389423" cy="4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177DAB-679A-A0A1-18AF-4651E06FA9FD}"/>
              </a:ext>
            </a:extLst>
          </p:cNvPr>
          <p:cNvSpPr txBox="1"/>
          <p:nvPr/>
        </p:nvSpPr>
        <p:spPr>
          <a:xfrm>
            <a:off x="723900" y="760596"/>
            <a:ext cx="66960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2. Công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nghệ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sử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dụng</a:t>
            </a:r>
            <a:endParaRPr lang="en-US" sz="4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6A5069-EDFF-39C4-87CD-23F561D67D70}"/>
              </a:ext>
            </a:extLst>
          </p:cNvPr>
          <p:cNvSpPr/>
          <p:nvPr/>
        </p:nvSpPr>
        <p:spPr>
          <a:xfrm>
            <a:off x="876300" y="1530037"/>
            <a:ext cx="10953750" cy="1715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8C287-FF47-C0C0-6A6E-2316F6A8C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t>4</a:t>
            </a:fld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8E208ED-F740-C09E-F28C-42A23F9027F7}"/>
              </a:ext>
            </a:extLst>
          </p:cNvPr>
          <p:cNvGrpSpPr/>
          <p:nvPr/>
        </p:nvGrpSpPr>
        <p:grpSpPr>
          <a:xfrm>
            <a:off x="6920636" y="1995020"/>
            <a:ext cx="4118839" cy="1599381"/>
            <a:chOff x="7060800" y="1761855"/>
            <a:chExt cx="4949335" cy="127540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3ECB273-2E15-E511-05D2-704EC4479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0723" y="1837222"/>
              <a:ext cx="1636397" cy="85910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7B24E38-9EC6-10A9-0431-F4A9748E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1570" y="1868331"/>
              <a:ext cx="2326530" cy="838369"/>
            </a:xfrm>
            <a:prstGeom prst="rect">
              <a:avLst/>
            </a:prstGeom>
          </p:spPr>
        </p:pic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00FFB02-61C4-25E0-F50B-D2050C6200F7}"/>
                </a:ext>
              </a:extLst>
            </p:cNvPr>
            <p:cNvSpPr/>
            <p:nvPr/>
          </p:nvSpPr>
          <p:spPr>
            <a:xfrm>
              <a:off x="7060800" y="1761855"/>
              <a:ext cx="4949335" cy="127540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Backend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CB2D38A-7152-8A7A-2DA5-446BE77038B3}"/>
              </a:ext>
            </a:extLst>
          </p:cNvPr>
          <p:cNvGrpSpPr/>
          <p:nvPr/>
        </p:nvGrpSpPr>
        <p:grpSpPr>
          <a:xfrm>
            <a:off x="1091290" y="1933140"/>
            <a:ext cx="3337835" cy="1566170"/>
            <a:chOff x="911025" y="2032000"/>
            <a:chExt cx="4321375" cy="194011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33A46B-E182-80FE-B771-3B844BA04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565" y="2334376"/>
              <a:ext cx="1210315" cy="121031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C80D48-D127-0DB7-97A9-A9667103E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6107" y="2711604"/>
              <a:ext cx="1986093" cy="528701"/>
            </a:xfrm>
            <a:prstGeom prst="rect">
              <a:avLst/>
            </a:prstGeom>
          </p:spPr>
        </p:pic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8A3B6C4D-7EA5-A41A-6C77-BB075ABEE8AB}"/>
                </a:ext>
              </a:extLst>
            </p:cNvPr>
            <p:cNvSpPr/>
            <p:nvPr/>
          </p:nvSpPr>
          <p:spPr>
            <a:xfrm>
              <a:off x="911025" y="2032000"/>
              <a:ext cx="4321375" cy="194011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Cơ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sở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dữ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liệu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F46A98-C4B6-E2F0-0632-1084ECFEA96F}"/>
              </a:ext>
            </a:extLst>
          </p:cNvPr>
          <p:cNvGrpSpPr/>
          <p:nvPr/>
        </p:nvGrpSpPr>
        <p:grpSpPr>
          <a:xfrm>
            <a:off x="7826171" y="3783511"/>
            <a:ext cx="3241379" cy="2304170"/>
            <a:chOff x="6644071" y="3324891"/>
            <a:chExt cx="4185853" cy="311267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F8268D5-982C-57C8-CE81-CC024C219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5694" y="5020650"/>
              <a:ext cx="1505759" cy="55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6808A59-A3F5-4CF9-93AA-F66986682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4072" y="3324891"/>
              <a:ext cx="2669005" cy="150180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700E23C-CEA4-8BE8-B89D-D094F50C1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5495" y="3348669"/>
              <a:ext cx="1488394" cy="1488394"/>
            </a:xfrm>
            <a:prstGeom prst="rect">
              <a:avLst/>
            </a:prstGeom>
          </p:spPr>
        </p:pic>
        <p:pic>
          <p:nvPicPr>
            <p:cNvPr id="32" name="Picture 2" descr="OpenStreetMap – Condove Outdoor">
              <a:extLst>
                <a:ext uri="{FF2B5EF4-FFF2-40B4-BE49-F238E27FC236}">
                  <a16:creationId xmlns:a16="http://schemas.microsoft.com/office/drawing/2014/main" id="{4F36A449-5681-8901-B996-94E182C53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5358" y="4895704"/>
              <a:ext cx="1348814" cy="1039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FB67D4A-0984-2BE1-57D4-4439846F2264}"/>
                </a:ext>
              </a:extLst>
            </p:cNvPr>
            <p:cNvSpPr/>
            <p:nvPr/>
          </p:nvSpPr>
          <p:spPr>
            <a:xfrm>
              <a:off x="6644071" y="3406106"/>
              <a:ext cx="4185853" cy="303145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Hệ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thống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bên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ngoài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16C3D29-A61E-2123-9F2E-AAC9DBEADEE4}"/>
              </a:ext>
            </a:extLst>
          </p:cNvPr>
          <p:cNvGrpSpPr/>
          <p:nvPr/>
        </p:nvGrpSpPr>
        <p:grpSpPr>
          <a:xfrm>
            <a:off x="3227185" y="3783511"/>
            <a:ext cx="2076780" cy="1566170"/>
            <a:chOff x="303146" y="4885925"/>
            <a:chExt cx="2735642" cy="183555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AC6EDF4-30E3-25D4-5AC9-09438D6C3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821" y="4885925"/>
              <a:ext cx="1835550" cy="1835550"/>
            </a:xfrm>
            <a:prstGeom prst="rect">
              <a:avLst/>
            </a:prstGeom>
          </p:spPr>
        </p:pic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07482254-6E33-7EDF-0FC2-167A0AC89C07}"/>
                </a:ext>
              </a:extLst>
            </p:cNvPr>
            <p:cNvSpPr/>
            <p:nvPr/>
          </p:nvSpPr>
          <p:spPr>
            <a:xfrm>
              <a:off x="303146" y="4983783"/>
              <a:ext cx="2735642" cy="17376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Frontend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D78A97C-AE66-2DCE-A65C-588D76E8186A}"/>
              </a:ext>
            </a:extLst>
          </p:cNvPr>
          <p:cNvGrpSpPr/>
          <p:nvPr/>
        </p:nvGrpSpPr>
        <p:grpSpPr>
          <a:xfrm>
            <a:off x="4713118" y="1933139"/>
            <a:ext cx="2020745" cy="1644632"/>
            <a:chOff x="5264023" y="2123820"/>
            <a:chExt cx="2264919" cy="181871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7145992-7654-2BE4-A8D9-10018301D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4023" y="2247272"/>
              <a:ext cx="2264919" cy="1274017"/>
            </a:xfrm>
            <a:prstGeom prst="rect">
              <a:avLst/>
            </a:prstGeom>
          </p:spPr>
        </p:pic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5E5B0AE-10DA-CDDC-1BF8-EE70E99357A9}"/>
                </a:ext>
              </a:extLst>
            </p:cNvPr>
            <p:cNvSpPr/>
            <p:nvPr/>
          </p:nvSpPr>
          <p:spPr>
            <a:xfrm>
              <a:off x="5264023" y="2123820"/>
              <a:ext cx="2155952" cy="18187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Triển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khai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FC8D429-BF78-CC70-0339-FFFD964352AC}"/>
              </a:ext>
            </a:extLst>
          </p:cNvPr>
          <p:cNvGrpSpPr/>
          <p:nvPr/>
        </p:nvGrpSpPr>
        <p:grpSpPr>
          <a:xfrm>
            <a:off x="1077845" y="3853789"/>
            <a:ext cx="2020745" cy="1474174"/>
            <a:chOff x="3523317" y="3617216"/>
            <a:chExt cx="2391707" cy="136656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CD5C848-8D6A-314E-ABD7-86EEEDA13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8119" y="3733342"/>
              <a:ext cx="1844378" cy="922189"/>
            </a:xfrm>
            <a:prstGeom prst="rect">
              <a:avLst/>
            </a:prstGeom>
          </p:spPr>
        </p:pic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F66CF9F6-9BBA-A38C-EE5E-E5B0DC9AB4C8}"/>
                </a:ext>
              </a:extLst>
            </p:cNvPr>
            <p:cNvSpPr/>
            <p:nvPr/>
          </p:nvSpPr>
          <p:spPr>
            <a:xfrm>
              <a:off x="3523317" y="3617216"/>
              <a:ext cx="2391707" cy="136656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Bất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đồng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bộ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3B33878-07B4-0680-F33C-4A199A6F8363}"/>
              </a:ext>
            </a:extLst>
          </p:cNvPr>
          <p:cNvGrpSpPr/>
          <p:nvPr/>
        </p:nvGrpSpPr>
        <p:grpSpPr>
          <a:xfrm>
            <a:off x="5398799" y="3867008"/>
            <a:ext cx="2304462" cy="1460955"/>
            <a:chOff x="3336545" y="4983783"/>
            <a:chExt cx="2735642" cy="1569417"/>
          </a:xfrm>
        </p:grpSpPr>
        <p:pic>
          <p:nvPicPr>
            <p:cNvPr id="34" name="Picture 2" descr="Argon2 Password Hashing Node.js | BCrypt Alternative - YouTube">
              <a:extLst>
                <a:ext uri="{FF2B5EF4-FFF2-40B4-BE49-F238E27FC236}">
                  <a16:creationId xmlns:a16="http://schemas.microsoft.com/office/drawing/2014/main" id="{324F2F83-7F05-6BAC-4F38-67275D3285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6000" y="5151462"/>
              <a:ext cx="1667333" cy="937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4F4793A7-F787-8A36-C3CE-52BC83D5C81B}"/>
                </a:ext>
              </a:extLst>
            </p:cNvPr>
            <p:cNvSpPr/>
            <p:nvPr/>
          </p:nvSpPr>
          <p:spPr>
            <a:xfrm>
              <a:off x="3336545" y="4983783"/>
              <a:ext cx="2735642" cy="156941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Bảo </a:t>
              </a:r>
              <a:r>
                <a:rPr lang="en-US" dirty="0" err="1">
                  <a:solidFill>
                    <a:schemeClr val="tx1"/>
                  </a:solidFill>
                </a:rPr>
                <a:t>mật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74B8BCA-59A3-E81A-A28C-2D83C732B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5449" y="5325085"/>
              <a:ext cx="812589" cy="812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4747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05818-FA74-8CB8-5729-B12200C26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oxFonggg · GitHub">
            <a:extLst>
              <a:ext uri="{FF2B5EF4-FFF2-40B4-BE49-F238E27FC236}">
                <a16:creationId xmlns:a16="http://schemas.microsoft.com/office/drawing/2014/main" id="{091203F8-0B5A-9994-E3B7-05AE3143B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7" y="96450"/>
            <a:ext cx="389423" cy="4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F4C5E5-4D03-08D6-B135-3114F068CD48}"/>
              </a:ext>
            </a:extLst>
          </p:cNvPr>
          <p:cNvSpPr txBox="1"/>
          <p:nvPr/>
        </p:nvSpPr>
        <p:spPr>
          <a:xfrm>
            <a:off x="5486400" y="6345348"/>
            <a:ext cx="3667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Usecase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85296-48E3-E535-A661-9C6ED5F72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/>
              <a:t>5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7F705D0-F32E-4C32-0F6A-961C429F4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753" y="96451"/>
            <a:ext cx="7908919" cy="629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EFB2EB-3D8B-6FD8-4234-CFDC0E5A4067}"/>
              </a:ext>
            </a:extLst>
          </p:cNvPr>
          <p:cNvSpPr txBox="1"/>
          <p:nvPr/>
        </p:nvSpPr>
        <p:spPr>
          <a:xfrm>
            <a:off x="124927" y="796107"/>
            <a:ext cx="1703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3. </a:t>
            </a:r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Phân</a:t>
            </a: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tích</a:t>
            </a: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thiết</a:t>
            </a: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kế</a:t>
            </a: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hệ</a:t>
            </a: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thống</a:t>
            </a:r>
            <a:endParaRPr lang="en-US"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A73B1C-F5A9-5583-94F2-45BDC3569605}"/>
              </a:ext>
            </a:extLst>
          </p:cNvPr>
          <p:cNvSpPr/>
          <p:nvPr/>
        </p:nvSpPr>
        <p:spPr>
          <a:xfrm rot="16200000">
            <a:off x="49547" y="2575360"/>
            <a:ext cx="3695994" cy="1374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21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B756D-EBA5-2A2B-E367-9E04E2ADB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oxFonggg · GitHub">
            <a:extLst>
              <a:ext uri="{FF2B5EF4-FFF2-40B4-BE49-F238E27FC236}">
                <a16:creationId xmlns:a16="http://schemas.microsoft.com/office/drawing/2014/main" id="{09D8C077-ED17-F12C-A168-AA8BD12A6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7" y="96450"/>
            <a:ext cx="389423" cy="4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CFCEB7-6F53-AD9F-947C-C92FFC941C8C}"/>
              </a:ext>
            </a:extLst>
          </p:cNvPr>
          <p:cNvSpPr txBox="1"/>
          <p:nvPr/>
        </p:nvSpPr>
        <p:spPr>
          <a:xfrm>
            <a:off x="124927" y="796107"/>
            <a:ext cx="170387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3. </a:t>
            </a:r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Phân</a:t>
            </a: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tích</a:t>
            </a: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thiết</a:t>
            </a: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kế</a:t>
            </a: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hệ</a:t>
            </a:r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000" b="1" dirty="0" err="1">
                <a:latin typeface="Roboto" panose="02000000000000000000" pitchFamily="2" charset="0"/>
                <a:ea typeface="Roboto" panose="02000000000000000000" pitchFamily="2" charset="0"/>
              </a:rPr>
              <a:t>thống</a:t>
            </a:r>
            <a:endParaRPr lang="en-US"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67F251-BA7F-7C4E-7DBA-25734DFE2227}"/>
              </a:ext>
            </a:extLst>
          </p:cNvPr>
          <p:cNvSpPr/>
          <p:nvPr/>
        </p:nvSpPr>
        <p:spPr>
          <a:xfrm rot="16200000">
            <a:off x="49547" y="2575360"/>
            <a:ext cx="3695994" cy="1374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80CB91-03F8-2D61-4748-44319CA030E3}"/>
              </a:ext>
            </a:extLst>
          </p:cNvPr>
          <p:cNvSpPr txBox="1"/>
          <p:nvPr/>
        </p:nvSpPr>
        <p:spPr>
          <a:xfrm>
            <a:off x="5231076" y="6356350"/>
            <a:ext cx="3379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(ERD)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8DE20-9580-F2B3-B71A-78B5B2CE7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 descr="A diagram of a flowchart&#10;&#10;AI-generated content may be incorrect.">
            <a:extLst>
              <a:ext uri="{FF2B5EF4-FFF2-40B4-BE49-F238E27FC236}">
                <a16:creationId xmlns:a16="http://schemas.microsoft.com/office/drawing/2014/main" id="{60284CA5-F01A-5F70-93F7-9A0C6C27B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715" y="0"/>
            <a:ext cx="9980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28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A103B-1D83-C236-00A6-6F33BE974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oxFonggg · GitHub">
            <a:extLst>
              <a:ext uri="{FF2B5EF4-FFF2-40B4-BE49-F238E27FC236}">
                <a16:creationId xmlns:a16="http://schemas.microsoft.com/office/drawing/2014/main" id="{2BF39D00-104F-55D8-2875-FDB09A734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7" y="96450"/>
            <a:ext cx="389423" cy="4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427BE0-EAF3-897B-4C68-E5D54F45B136}"/>
              </a:ext>
            </a:extLst>
          </p:cNvPr>
          <p:cNvSpPr txBox="1"/>
          <p:nvPr/>
        </p:nvSpPr>
        <p:spPr>
          <a:xfrm>
            <a:off x="723900" y="760596"/>
            <a:ext cx="8886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3.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Phân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tích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thiết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kế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hệ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thống</a:t>
            </a:r>
            <a:endParaRPr lang="en-US" sz="4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F919B0-0BA2-AFFC-82F9-215E3FF39965}"/>
              </a:ext>
            </a:extLst>
          </p:cNvPr>
          <p:cNvSpPr/>
          <p:nvPr/>
        </p:nvSpPr>
        <p:spPr>
          <a:xfrm>
            <a:off x="876300" y="1530037"/>
            <a:ext cx="10953750" cy="1715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ECB4C5-6551-D033-7884-864FDF39E2FE}"/>
              </a:ext>
            </a:extLst>
          </p:cNvPr>
          <p:cNvSpPr txBox="1"/>
          <p:nvPr/>
        </p:nvSpPr>
        <p:spPr>
          <a:xfrm>
            <a:off x="876300" y="1825303"/>
            <a:ext cx="10953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Nghiệp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vụ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nhập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hàng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49969-667A-9498-7C8A-887B54660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26" y="2043009"/>
            <a:ext cx="3419474" cy="4394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750132-3563-6459-06B0-2FE9D6C9F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5" y="2220594"/>
            <a:ext cx="7252932" cy="412305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8F791-7C83-F516-1C1B-AE8167DC0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37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79CAA-5B5E-D93C-E13C-98C7ED1F2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oxFonggg · GitHub">
            <a:extLst>
              <a:ext uri="{FF2B5EF4-FFF2-40B4-BE49-F238E27FC236}">
                <a16:creationId xmlns:a16="http://schemas.microsoft.com/office/drawing/2014/main" id="{82932613-281D-6890-022C-A1456FEA6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7" y="96450"/>
            <a:ext cx="389423" cy="4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B619B3-15DA-0D93-2053-9A9981801600}"/>
              </a:ext>
            </a:extLst>
          </p:cNvPr>
          <p:cNvSpPr txBox="1"/>
          <p:nvPr/>
        </p:nvSpPr>
        <p:spPr>
          <a:xfrm>
            <a:off x="723900" y="760596"/>
            <a:ext cx="8886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3.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Phân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tích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thiết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kế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hệ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thống</a:t>
            </a:r>
            <a:endParaRPr lang="en-US" sz="4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8A5421-CD1F-914F-CADE-27381D822341}"/>
              </a:ext>
            </a:extLst>
          </p:cNvPr>
          <p:cNvSpPr/>
          <p:nvPr/>
        </p:nvSpPr>
        <p:spPr>
          <a:xfrm>
            <a:off x="876300" y="1530037"/>
            <a:ext cx="10953750" cy="1715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D47382-11D6-4F89-CD35-D244C98617A4}"/>
              </a:ext>
            </a:extLst>
          </p:cNvPr>
          <p:cNvSpPr txBox="1"/>
          <p:nvPr/>
        </p:nvSpPr>
        <p:spPr>
          <a:xfrm>
            <a:off x="876300" y="1825303"/>
            <a:ext cx="10953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Nghiệp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vụ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bán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hàng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1903CD6-DB07-6FAC-899F-B9B1397C9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38" y="2148468"/>
            <a:ext cx="6477002" cy="482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C4A0A-F515-BF87-D540-AC4981096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53DAB0-5AE2-F3AB-E272-11213D7C7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125" y="2116884"/>
            <a:ext cx="3504439" cy="421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94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34189-CA56-4FDD-518F-F325459BC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oxFonggg · GitHub">
            <a:extLst>
              <a:ext uri="{FF2B5EF4-FFF2-40B4-BE49-F238E27FC236}">
                <a16:creationId xmlns:a16="http://schemas.microsoft.com/office/drawing/2014/main" id="{7311A19C-6011-A1E6-E9F4-B14533894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7" y="96450"/>
            <a:ext cx="389423" cy="4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4E4F61-E305-3466-D52A-137381D0B8D4}"/>
              </a:ext>
            </a:extLst>
          </p:cNvPr>
          <p:cNvSpPr txBox="1"/>
          <p:nvPr/>
        </p:nvSpPr>
        <p:spPr>
          <a:xfrm>
            <a:off x="723900" y="760596"/>
            <a:ext cx="88868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4.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Hệ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400" b="1" dirty="0" err="1">
                <a:latin typeface="Roboto" panose="02000000000000000000" pitchFamily="2" charset="0"/>
                <a:ea typeface="Roboto" panose="02000000000000000000" pitchFamily="2" charset="0"/>
              </a:rPr>
              <a:t>thống</a:t>
            </a:r>
            <a:r>
              <a:rPr lang="en-US" sz="4400" b="1" dirty="0">
                <a:latin typeface="Roboto" panose="02000000000000000000" pitchFamily="2" charset="0"/>
                <a:ea typeface="Roboto" panose="02000000000000000000" pitchFamily="2" charset="0"/>
              </a:rPr>
              <a:t> chatbot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EFDFD7-F1D0-73FA-147C-E4B71F7EF82D}"/>
              </a:ext>
            </a:extLst>
          </p:cNvPr>
          <p:cNvSpPr/>
          <p:nvPr/>
        </p:nvSpPr>
        <p:spPr>
          <a:xfrm>
            <a:off x="876300" y="1530037"/>
            <a:ext cx="10953750" cy="1715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8E88E8-58A1-BA06-D6D6-69CDFF1EE9FA}"/>
              </a:ext>
            </a:extLst>
          </p:cNvPr>
          <p:cNvSpPr txBox="1"/>
          <p:nvPr/>
        </p:nvSpPr>
        <p:spPr>
          <a:xfrm>
            <a:off x="876300" y="1825303"/>
            <a:ext cx="10953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vi-VN" sz="2400" dirty="0">
                <a:latin typeface="Roboto" panose="02000000000000000000" pitchFamily="2" charset="0"/>
                <a:ea typeface="Roboto" panose="02000000000000000000" pitchFamily="2" charset="0"/>
              </a:rPr>
              <a:t>Giới thiệu về RAG và vector database</a:t>
            </a:r>
          </a:p>
          <a:p>
            <a:pPr marL="457200" indent="-457200">
              <a:buAutoNum type="arabicPeriod"/>
            </a:pPr>
            <a:r>
              <a:rPr lang="vi-VN" sz="2400" dirty="0">
                <a:latin typeface="Roboto" panose="02000000000000000000" pitchFamily="2" charset="0"/>
                <a:ea typeface="Roboto" panose="02000000000000000000" pitchFamily="2" charset="0"/>
              </a:rPr>
              <a:t>Áp dụng và triển khai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C707C-91DD-5226-1438-21AD742C7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75F5F-C06F-456E-9D93-7924D332E2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79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2510</TotalTime>
  <Words>1376</Words>
  <Application>Microsoft Office PowerPoint</Application>
  <PresentationFormat>Widescreen</PresentationFormat>
  <Paragraphs>246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Roboto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Toản Đặng</dc:creator>
  <cp:lastModifiedBy>Phùng Đức Mạnh</cp:lastModifiedBy>
  <cp:revision>62</cp:revision>
  <dcterms:created xsi:type="dcterms:W3CDTF">2025-12-09T06:49:53Z</dcterms:created>
  <dcterms:modified xsi:type="dcterms:W3CDTF">2025-12-29T11:04:58Z</dcterms:modified>
</cp:coreProperties>
</file>